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notesMasterIdLst>
    <p:notesMasterId r:id="rId17"/>
  </p:notesMasterIdLst>
  <p:handoutMasterIdLst>
    <p:handoutMasterId r:id="rId18"/>
  </p:handoutMasterIdLst>
  <p:sldIdLst>
    <p:sldId id="298" r:id="rId5"/>
    <p:sldId id="299" r:id="rId6"/>
    <p:sldId id="300" r:id="rId7"/>
    <p:sldId id="301" r:id="rId8"/>
    <p:sldId id="302" r:id="rId9"/>
    <p:sldId id="303" r:id="rId10"/>
    <p:sldId id="304" r:id="rId11"/>
    <p:sldId id="305" r:id="rId12"/>
    <p:sldId id="306" r:id="rId13"/>
    <p:sldId id="307" r:id="rId14"/>
    <p:sldId id="308" r:id="rId15"/>
    <p:sldId id="30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119" d="100"/>
          <a:sy n="119" d="100"/>
        </p:scale>
        <p:origin x="216" y="114"/>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34E7F1-6134-4BBE-AF83-7F25B0CA18E2}" type="datetimeFigureOut">
              <a:rPr lang="it-IT" smtClean="0"/>
              <a:t>18/05/2023</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B26311-C3C0-434A-B789-15BC3F2EAA1B}" type="slidenum">
              <a:rPr lang="it-IT" smtClean="0"/>
              <a:t>‹#›</a:t>
            </a:fld>
            <a:endParaRPr lang="it-IT" dirty="0"/>
          </a:p>
        </p:txBody>
      </p:sp>
    </p:spTree>
    <p:extLst>
      <p:ext uri="{BB962C8B-B14F-4D97-AF65-F5344CB8AC3E}">
        <p14:creationId xmlns:p14="http://schemas.microsoft.com/office/powerpoint/2010/main" val="36551187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9A33A-0CF3-4328-8241-480423EFCE28}" type="datetimeFigureOut">
              <a:rPr lang="it-IT" noProof="0" smtClean="0"/>
              <a:t>18/05/2023</a:t>
            </a:fld>
            <a:endParaRPr lang="it-IT" noProof="0"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gli stili del testo dello schema</a:t>
            </a:r>
          </a:p>
          <a:p>
            <a:pPr lvl="1"/>
            <a:r>
              <a:rPr lang="it-IT" noProof="0" dirty="0"/>
              <a:t>Secondo livello</a:t>
            </a:r>
          </a:p>
          <a:p>
            <a:pPr lvl="2"/>
            <a:r>
              <a:rPr lang="it-IT" noProof="0" dirty="0"/>
              <a:t>Terzo livello</a:t>
            </a:r>
          </a:p>
          <a:p>
            <a:pPr lvl="3"/>
            <a:r>
              <a:rPr lang="it-IT" noProof="0" dirty="0"/>
              <a:t>Quarto livello</a:t>
            </a:r>
          </a:p>
          <a:p>
            <a:pPr lvl="4"/>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0D81F-B392-4C17-A812-7A5FAE5A3138}" type="slidenum">
              <a:rPr lang="it-IT" noProof="0" smtClean="0"/>
              <a:t>‹#›</a:t>
            </a:fld>
            <a:endParaRPr lang="it-IT" noProof="0" dirty="0"/>
          </a:p>
        </p:txBody>
      </p:sp>
    </p:spTree>
    <p:extLst>
      <p:ext uri="{BB962C8B-B14F-4D97-AF65-F5344CB8AC3E}">
        <p14:creationId xmlns:p14="http://schemas.microsoft.com/office/powerpoint/2010/main" val="7097343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1C70D81F-B392-4C17-A812-7A5FAE5A3138}" type="slidenum">
              <a:rPr lang="it-IT" smtClean="0"/>
              <a:t>1</a:t>
            </a:fld>
            <a:endParaRPr lang="it-IT" dirty="0"/>
          </a:p>
        </p:txBody>
      </p:sp>
    </p:spTree>
    <p:extLst>
      <p:ext uri="{BB962C8B-B14F-4D97-AF65-F5344CB8AC3E}">
        <p14:creationId xmlns:p14="http://schemas.microsoft.com/office/powerpoint/2010/main" val="1736459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5" name="Footer Placeholder 4"/>
          <p:cNvSpPr>
            <a:spLocks noGrp="1"/>
          </p:cNvSpPr>
          <p:nvPr>
            <p:ph type="ftr" sz="quarter" idx="11"/>
          </p:nvPr>
        </p:nvSpPr>
        <p:spPr/>
        <p:txBody>
          <a:bodyPr/>
          <a:lstStyle/>
          <a:p>
            <a:pPr rtl="0"/>
            <a:endParaRPr lang="it-IT" noProof="0" dirty="0"/>
          </a:p>
        </p:txBody>
      </p:sp>
      <p:sp>
        <p:nvSpPr>
          <p:cNvPr id="6" name="Slide Number Placeholder 5"/>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856060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6" name="Footer Placeholder 5"/>
          <p:cNvSpPr>
            <a:spLocks noGrp="1"/>
          </p:cNvSpPr>
          <p:nvPr>
            <p:ph type="ftr" sz="quarter" idx="11"/>
          </p:nvPr>
        </p:nvSpPr>
        <p:spPr/>
        <p:txBody>
          <a:bodyPr/>
          <a:lstStyle/>
          <a:p>
            <a:pPr rtl="0"/>
            <a:endParaRPr lang="it-IT" noProof="0" dirty="0"/>
          </a:p>
        </p:txBody>
      </p:sp>
      <p:sp>
        <p:nvSpPr>
          <p:cNvPr id="7" name="Slide Number Placeholder 6"/>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32099295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5" name="Footer Placeholder 4"/>
          <p:cNvSpPr>
            <a:spLocks noGrp="1"/>
          </p:cNvSpPr>
          <p:nvPr>
            <p:ph type="ftr" sz="quarter" idx="11"/>
          </p:nvPr>
        </p:nvSpPr>
        <p:spPr/>
        <p:txBody>
          <a:bodyPr/>
          <a:lstStyle/>
          <a:p>
            <a:pPr rtl="0"/>
            <a:endParaRPr lang="it-IT" noProof="0" dirty="0"/>
          </a:p>
        </p:txBody>
      </p:sp>
      <p:sp>
        <p:nvSpPr>
          <p:cNvPr id="6" name="Slide Number Placeholder 5"/>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989433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5" name="Footer Placeholder 4"/>
          <p:cNvSpPr>
            <a:spLocks noGrp="1"/>
          </p:cNvSpPr>
          <p:nvPr>
            <p:ph type="ftr" sz="quarter" idx="11"/>
          </p:nvPr>
        </p:nvSpPr>
        <p:spPr/>
        <p:txBody>
          <a:bodyPr/>
          <a:lstStyle/>
          <a:p>
            <a:pPr rtl="0"/>
            <a:endParaRPr lang="it-IT" noProof="0" dirty="0"/>
          </a:p>
        </p:txBody>
      </p:sp>
      <p:sp>
        <p:nvSpPr>
          <p:cNvPr id="6" name="Slide Number Placeholder 5"/>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66321576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5" name="Footer Placeholder 4"/>
          <p:cNvSpPr>
            <a:spLocks noGrp="1"/>
          </p:cNvSpPr>
          <p:nvPr>
            <p:ph type="ftr" sz="quarter" idx="11"/>
          </p:nvPr>
        </p:nvSpPr>
        <p:spPr/>
        <p:txBody>
          <a:bodyPr/>
          <a:lstStyle/>
          <a:p>
            <a:pPr rtl="0"/>
            <a:endParaRPr lang="it-IT" noProof="0" dirty="0"/>
          </a:p>
        </p:txBody>
      </p:sp>
      <p:sp>
        <p:nvSpPr>
          <p:cNvPr id="6" name="Slide Number Placeholder 5"/>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54486588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5" name="Footer Placeholder 4"/>
          <p:cNvSpPr>
            <a:spLocks noGrp="1"/>
          </p:cNvSpPr>
          <p:nvPr>
            <p:ph type="ftr" sz="quarter" idx="11"/>
          </p:nvPr>
        </p:nvSpPr>
        <p:spPr/>
        <p:txBody>
          <a:bodyPr/>
          <a:lstStyle/>
          <a:p>
            <a:pPr rtl="0"/>
            <a:endParaRPr lang="it-IT" noProof="0" dirty="0"/>
          </a:p>
        </p:txBody>
      </p:sp>
      <p:sp>
        <p:nvSpPr>
          <p:cNvPr id="6" name="Slide Number Placeholder 5"/>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374955779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5" name="Footer Placeholder 4"/>
          <p:cNvSpPr>
            <a:spLocks noGrp="1"/>
          </p:cNvSpPr>
          <p:nvPr>
            <p:ph type="ftr" sz="quarter" idx="11"/>
          </p:nvPr>
        </p:nvSpPr>
        <p:spPr/>
        <p:txBody>
          <a:bodyPr/>
          <a:lstStyle/>
          <a:p>
            <a:pPr rtl="0"/>
            <a:endParaRPr lang="it-IT" noProof="0" dirty="0"/>
          </a:p>
        </p:txBody>
      </p:sp>
      <p:sp>
        <p:nvSpPr>
          <p:cNvPr id="6" name="Slide Number Placeholder 5"/>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69938889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5" name="Footer Placeholder 4"/>
          <p:cNvSpPr>
            <a:spLocks noGrp="1"/>
          </p:cNvSpPr>
          <p:nvPr>
            <p:ph type="ftr" sz="quarter" idx="11"/>
          </p:nvPr>
        </p:nvSpPr>
        <p:spPr/>
        <p:txBody>
          <a:bodyPr/>
          <a:lstStyle/>
          <a:p>
            <a:pPr rtl="0"/>
            <a:endParaRPr lang="it-IT" noProof="0" dirty="0"/>
          </a:p>
        </p:txBody>
      </p:sp>
      <p:sp>
        <p:nvSpPr>
          <p:cNvPr id="6" name="Slide Number Placeholder 5"/>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1208965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5" name="Footer Placeholder 4"/>
          <p:cNvSpPr>
            <a:spLocks noGrp="1"/>
          </p:cNvSpPr>
          <p:nvPr>
            <p:ph type="ftr" sz="quarter" idx="11"/>
          </p:nvPr>
        </p:nvSpPr>
        <p:spPr/>
        <p:txBody>
          <a:bodyPr/>
          <a:lstStyle/>
          <a:p>
            <a:pPr rtl="0"/>
            <a:endParaRPr lang="it-IT" noProof="0" dirty="0"/>
          </a:p>
        </p:txBody>
      </p:sp>
      <p:sp>
        <p:nvSpPr>
          <p:cNvPr id="6" name="Slide Number Placeholder 5"/>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320128922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5" name="Footer Placeholder 4"/>
          <p:cNvSpPr>
            <a:spLocks noGrp="1"/>
          </p:cNvSpPr>
          <p:nvPr>
            <p:ph type="ftr" sz="quarter" idx="11"/>
          </p:nvPr>
        </p:nvSpPr>
        <p:spPr/>
        <p:txBody>
          <a:bodyPr/>
          <a:lstStyle/>
          <a:p>
            <a:pPr rtl="0"/>
            <a:endParaRPr lang="it-IT" noProof="0" dirty="0"/>
          </a:p>
        </p:txBody>
      </p:sp>
      <p:sp>
        <p:nvSpPr>
          <p:cNvPr id="6" name="Slide Number Placeholder 5"/>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6744041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5" name="Footer Placeholder 4"/>
          <p:cNvSpPr>
            <a:spLocks noGrp="1"/>
          </p:cNvSpPr>
          <p:nvPr>
            <p:ph type="ftr" sz="quarter" idx="11"/>
          </p:nvPr>
        </p:nvSpPr>
        <p:spPr/>
        <p:txBody>
          <a:bodyPr/>
          <a:lstStyle/>
          <a:p>
            <a:pPr rtl="0"/>
            <a:endParaRPr lang="it-IT" noProof="0" dirty="0"/>
          </a:p>
        </p:txBody>
      </p:sp>
      <p:sp>
        <p:nvSpPr>
          <p:cNvPr id="6" name="Slide Number Placeholder 5"/>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24087942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6" name="Footer Placeholder 5"/>
          <p:cNvSpPr>
            <a:spLocks noGrp="1"/>
          </p:cNvSpPr>
          <p:nvPr>
            <p:ph type="ftr" sz="quarter" idx="11"/>
          </p:nvPr>
        </p:nvSpPr>
        <p:spPr/>
        <p:txBody>
          <a:bodyPr/>
          <a:lstStyle/>
          <a:p>
            <a:pPr rtl="0"/>
            <a:endParaRPr lang="it-IT" noProof="0" dirty="0"/>
          </a:p>
        </p:txBody>
      </p:sp>
      <p:sp>
        <p:nvSpPr>
          <p:cNvPr id="7" name="Slide Number Placeholder 6"/>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10773943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8" name="Footer Placeholder 7"/>
          <p:cNvSpPr>
            <a:spLocks noGrp="1"/>
          </p:cNvSpPr>
          <p:nvPr>
            <p:ph type="ftr" sz="quarter" idx="11"/>
          </p:nvPr>
        </p:nvSpPr>
        <p:spPr/>
        <p:txBody>
          <a:bodyPr/>
          <a:lstStyle/>
          <a:p>
            <a:pPr rtl="0"/>
            <a:endParaRPr lang="it-IT" noProof="0" dirty="0"/>
          </a:p>
        </p:txBody>
      </p:sp>
      <p:sp>
        <p:nvSpPr>
          <p:cNvPr id="9" name="Slide Number Placeholder 8"/>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7886691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4" name="Footer Placeholder 3"/>
          <p:cNvSpPr>
            <a:spLocks noGrp="1"/>
          </p:cNvSpPr>
          <p:nvPr>
            <p:ph type="ftr" sz="quarter" idx="11"/>
          </p:nvPr>
        </p:nvSpPr>
        <p:spPr/>
        <p:txBody>
          <a:bodyPr/>
          <a:lstStyle/>
          <a:p>
            <a:pPr rtl="0"/>
            <a:endParaRPr lang="it-IT" noProof="0" dirty="0"/>
          </a:p>
        </p:txBody>
      </p:sp>
      <p:sp>
        <p:nvSpPr>
          <p:cNvPr id="5" name="Slide Number Placeholder 4"/>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2688940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3" name="Footer Placeholder 2"/>
          <p:cNvSpPr>
            <a:spLocks noGrp="1"/>
          </p:cNvSpPr>
          <p:nvPr>
            <p:ph type="ftr" sz="quarter" idx="11"/>
          </p:nvPr>
        </p:nvSpPr>
        <p:spPr/>
        <p:txBody>
          <a:bodyPr/>
          <a:lstStyle/>
          <a:p>
            <a:pPr rtl="0"/>
            <a:endParaRPr lang="it-IT" noProof="0" dirty="0"/>
          </a:p>
        </p:txBody>
      </p:sp>
      <p:sp>
        <p:nvSpPr>
          <p:cNvPr id="4" name="Slide Number Placeholder 3"/>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3723301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9BAA26E8-7ECB-4BF2-A903-7DC464D6CA0D}" type="datetime1">
              <a:rPr lang="it-IT" noProof="0" smtClean="0"/>
              <a:t>18/05/2023</a:t>
            </a:fld>
            <a:endParaRPr lang="it-IT" noProof="0" dirty="0"/>
          </a:p>
        </p:txBody>
      </p:sp>
      <p:sp>
        <p:nvSpPr>
          <p:cNvPr id="6" name="Footer Placeholder 5"/>
          <p:cNvSpPr>
            <a:spLocks noGrp="1"/>
          </p:cNvSpPr>
          <p:nvPr>
            <p:ph type="ftr" sz="quarter" idx="11"/>
          </p:nvPr>
        </p:nvSpPr>
        <p:spPr/>
        <p:txBody>
          <a:bodyPr/>
          <a:lstStyle/>
          <a:p>
            <a:pPr rtl="0"/>
            <a:endParaRPr lang="it-IT" noProof="0" dirty="0"/>
          </a:p>
        </p:txBody>
      </p:sp>
      <p:sp>
        <p:nvSpPr>
          <p:cNvPr id="7" name="Slide Number Placeholder 6"/>
          <p:cNvSpPr>
            <a:spLocks noGrp="1"/>
          </p:cNvSpPr>
          <p:nvPr>
            <p:ph type="sldNum" sz="quarter" idx="12"/>
          </p:nvPr>
        </p:nvSpPr>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5199590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pPr rtl="0"/>
            <a:fld id="{9BAA26E8-7ECB-4BF2-A903-7DC464D6CA0D}" type="datetime1">
              <a:rPr lang="it-IT" noProof="0" smtClean="0"/>
              <a:t>18/05/2023</a:t>
            </a:fld>
            <a:endParaRPr lang="it-IT" noProof="0" dirty="0"/>
          </a:p>
        </p:txBody>
      </p:sp>
      <p:sp>
        <p:nvSpPr>
          <p:cNvPr id="6" name="Footer Placeholder 5"/>
          <p:cNvSpPr>
            <a:spLocks noGrp="1"/>
          </p:cNvSpPr>
          <p:nvPr>
            <p:ph type="ftr" sz="quarter" idx="11"/>
          </p:nvPr>
        </p:nvSpPr>
        <p:spPr>
          <a:xfrm>
            <a:off x="1141412" y="5883275"/>
            <a:ext cx="5105400" cy="365125"/>
          </a:xfrm>
        </p:spPr>
        <p:txBody>
          <a:bodyPr/>
          <a:lstStyle/>
          <a:p>
            <a:pPr rtl="0"/>
            <a:endParaRPr lang="it-IT" noProof="0" dirty="0"/>
          </a:p>
        </p:txBody>
      </p:sp>
      <p:sp>
        <p:nvSpPr>
          <p:cNvPr id="7" name="Slide Number Placeholder 6"/>
          <p:cNvSpPr>
            <a:spLocks noGrp="1"/>
          </p:cNvSpPr>
          <p:nvPr>
            <p:ph type="sldNum" sz="quarter" idx="12"/>
          </p:nvPr>
        </p:nvSpPr>
        <p:spPr>
          <a:xfrm>
            <a:off x="10742612" y="5883275"/>
            <a:ext cx="322567" cy="365125"/>
          </a:xfrm>
        </p:spPr>
        <p:txBody>
          <a:body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1429324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fld id="{9BAA26E8-7ECB-4BF2-A903-7DC464D6CA0D}" type="datetime1">
              <a:rPr lang="it-IT" noProof="0" smtClean="0"/>
              <a:t>18/05/2023</a:t>
            </a:fld>
            <a:endParaRPr lang="it-IT" noProof="0"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endParaRPr lang="it-IT" noProof="0"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fld id="{3A98EE3D-8CD1-4C3F-BD1C-C98C9596463C}" type="slidenum">
              <a:rPr lang="it-IT" noProof="0" smtClean="0"/>
              <a:t>‹#›</a:t>
            </a:fld>
            <a:endParaRPr lang="it-IT" noProof="0" dirty="0"/>
          </a:p>
        </p:txBody>
      </p:sp>
    </p:spTree>
    <p:extLst>
      <p:ext uri="{BB962C8B-B14F-4D97-AF65-F5344CB8AC3E}">
        <p14:creationId xmlns:p14="http://schemas.microsoft.com/office/powerpoint/2010/main" val="1518388182"/>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2EA78-AEB3-469B-9025-3B17201A457B}"/>
              </a:ext>
            </a:extLst>
          </p:cNvPr>
          <p:cNvSpPr>
            <a:spLocks noGrp="1"/>
          </p:cNvSpPr>
          <p:nvPr>
            <p:ph type="ctrTitle"/>
          </p:nvPr>
        </p:nvSpPr>
        <p:spPr>
          <a:xfrm>
            <a:off x="1751012" y="4363271"/>
            <a:ext cx="8676222" cy="1066801"/>
          </a:xfrm>
        </p:spPr>
        <p:txBody>
          <a:bodyPr rtlCol="0">
            <a:normAutofit/>
          </a:bodyPr>
          <a:lstStyle/>
          <a:p>
            <a:r>
              <a:rPr lang="it-IT" dirty="0"/>
              <a:t>Manca qualcosa</a:t>
            </a:r>
          </a:p>
        </p:txBody>
      </p:sp>
      <p:sp>
        <p:nvSpPr>
          <p:cNvPr id="3" name="Sottotitolo 2">
            <a:extLst>
              <a:ext uri="{FF2B5EF4-FFF2-40B4-BE49-F238E27FC236}">
                <a16:creationId xmlns:a16="http://schemas.microsoft.com/office/drawing/2014/main" id="{255E1F2F-E259-4EA8-9FFD-3A10AF541859}"/>
              </a:ext>
            </a:extLst>
          </p:cNvPr>
          <p:cNvSpPr>
            <a:spLocks noGrp="1"/>
          </p:cNvSpPr>
          <p:nvPr>
            <p:ph type="subTitle" idx="1"/>
          </p:nvPr>
        </p:nvSpPr>
        <p:spPr>
          <a:xfrm>
            <a:off x="1751012" y="5516211"/>
            <a:ext cx="8676222" cy="722243"/>
          </a:xfrm>
        </p:spPr>
        <p:txBody>
          <a:bodyPr rtlCol="0">
            <a:normAutofit/>
          </a:bodyPr>
          <a:lstStyle/>
          <a:p>
            <a:pPr rtl="0"/>
            <a:r>
              <a:rPr lang="it-IT" dirty="0"/>
              <a:t>Tanta roba</a:t>
            </a:r>
          </a:p>
        </p:txBody>
      </p:sp>
      <p:pic>
        <p:nvPicPr>
          <p:cNvPr id="1026" name="Picture 2" descr="old 35 mm film burning and melting Stock Photo | Adobe Stock">
            <a:extLst>
              <a:ext uri="{FF2B5EF4-FFF2-40B4-BE49-F238E27FC236}">
                <a16:creationId xmlns:a16="http://schemas.microsoft.com/office/drawing/2014/main" id="{7EE35E05-E82D-BE6F-B193-A6B9B9E3EC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536" b="16822"/>
          <a:stretch/>
        </p:blipFill>
        <p:spPr bwMode="auto">
          <a:xfrm>
            <a:off x="0" y="0"/>
            <a:ext cx="12191980" cy="4320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3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42A2-3EE4-9DDD-9C5E-846C8872C8D9}"/>
              </a:ext>
            </a:extLst>
          </p:cNvPr>
          <p:cNvSpPr>
            <a:spLocks noGrp="1"/>
          </p:cNvSpPr>
          <p:nvPr>
            <p:ph type="title"/>
          </p:nvPr>
        </p:nvSpPr>
        <p:spPr>
          <a:xfrm>
            <a:off x="6420465" y="324692"/>
            <a:ext cx="5122606" cy="650033"/>
          </a:xfrm>
        </p:spPr>
        <p:txBody>
          <a:bodyPr>
            <a:normAutofit/>
          </a:bodyPr>
          <a:lstStyle/>
          <a:p>
            <a:r>
              <a:rPr lang="it-IT" b="1" dirty="0">
                <a:solidFill>
                  <a:srgbClr val="FF0000"/>
                </a:solidFill>
              </a:rPr>
              <a:t>V per vendetta</a:t>
            </a:r>
          </a:p>
        </p:txBody>
      </p:sp>
      <p:sp>
        <p:nvSpPr>
          <p:cNvPr id="3" name="Content Placeholder 2">
            <a:extLst>
              <a:ext uri="{FF2B5EF4-FFF2-40B4-BE49-F238E27FC236}">
                <a16:creationId xmlns:a16="http://schemas.microsoft.com/office/drawing/2014/main" id="{5E53FCA5-D38F-01EB-74AB-91FC555BC047}"/>
              </a:ext>
            </a:extLst>
          </p:cNvPr>
          <p:cNvSpPr>
            <a:spLocks noGrp="1"/>
          </p:cNvSpPr>
          <p:nvPr>
            <p:ph idx="1"/>
          </p:nvPr>
        </p:nvSpPr>
        <p:spPr>
          <a:xfrm>
            <a:off x="6420464" y="974725"/>
            <a:ext cx="5330377" cy="4908550"/>
          </a:xfrm>
        </p:spPr>
        <p:txBody>
          <a:bodyPr anchor="t">
            <a:normAutofit/>
          </a:bodyPr>
          <a:lstStyle/>
          <a:p>
            <a:pPr marL="0" indent="0">
              <a:buNone/>
            </a:pPr>
            <a:r>
              <a:rPr lang="it-IT" dirty="0">
                <a:solidFill>
                  <a:schemeClr val="tx1"/>
                </a:solidFill>
                <a:effectLst>
                  <a:glow rad="38100">
                    <a:schemeClr val="bg1">
                      <a:lumMod val="50000"/>
                      <a:lumOff val="50000"/>
                      <a:alpha val="20000"/>
                    </a:schemeClr>
                  </a:glow>
                </a:effectLst>
              </a:rPr>
              <a:t>Ad Alan Moore, autore, non piacque il film… affatto.</a:t>
            </a:r>
            <a:br>
              <a:rPr lang="it-IT" dirty="0">
                <a:solidFill>
                  <a:schemeClr val="tx1"/>
                </a:solidFill>
                <a:effectLst>
                  <a:glow rad="38100">
                    <a:schemeClr val="bg1">
                      <a:lumMod val="50000"/>
                      <a:lumOff val="50000"/>
                      <a:alpha val="20000"/>
                    </a:schemeClr>
                  </a:glow>
                </a:effectLst>
              </a:rPr>
            </a:br>
            <a:br>
              <a:rPr lang="it-IT" dirty="0">
                <a:solidFill>
                  <a:schemeClr val="tx1"/>
                </a:solidFill>
                <a:effectLst>
                  <a:glow rad="38100">
                    <a:schemeClr val="bg1">
                      <a:lumMod val="50000"/>
                      <a:lumOff val="50000"/>
                      <a:alpha val="20000"/>
                    </a:schemeClr>
                  </a:glow>
                </a:effectLst>
              </a:rPr>
            </a:br>
            <a:r>
              <a:rPr lang="it-IT" dirty="0">
                <a:solidFill>
                  <a:schemeClr val="tx1"/>
                </a:solidFill>
                <a:effectLst>
                  <a:glow rad="38100">
                    <a:schemeClr val="bg1">
                      <a:lumMod val="50000"/>
                      <a:lumOff val="50000"/>
                      <a:alpha val="20000"/>
                    </a:schemeClr>
                  </a:glow>
                </a:effectLst>
              </a:rPr>
              <a:t>La storia inizia da Guy Fawkes, cospiratore cattolico inglese che attento alla vita del re Giacomo I d’Inghilterra con un’esplosione. Questo tentativo fu ricordato col nome la congiura delle polveri. Ogni 5 Novembre si festeggia questo fallimento, della serie, Dio salvi il re.</a:t>
            </a:r>
            <a:br>
              <a:rPr lang="it-IT" dirty="0">
                <a:solidFill>
                  <a:schemeClr val="tx1"/>
                </a:solidFill>
                <a:effectLst>
                  <a:glow rad="38100">
                    <a:schemeClr val="bg1">
                      <a:lumMod val="50000"/>
                      <a:lumOff val="50000"/>
                      <a:alpha val="20000"/>
                    </a:schemeClr>
                  </a:glow>
                </a:effectLst>
              </a:rPr>
            </a:br>
            <a:br>
              <a:rPr lang="it-IT" dirty="0">
                <a:solidFill>
                  <a:schemeClr val="tx1"/>
                </a:solidFill>
                <a:effectLst>
                  <a:glow rad="38100">
                    <a:schemeClr val="bg1">
                      <a:lumMod val="50000"/>
                      <a:lumOff val="50000"/>
                      <a:alpha val="20000"/>
                    </a:schemeClr>
                  </a:glow>
                </a:effectLst>
              </a:rPr>
            </a:br>
            <a:r>
              <a:rPr lang="it-IT" dirty="0">
                <a:solidFill>
                  <a:schemeClr val="tx1"/>
                </a:solidFill>
                <a:effectLst>
                  <a:glow rad="38100">
                    <a:schemeClr val="bg1">
                      <a:lumMod val="50000"/>
                      <a:lumOff val="50000"/>
                      <a:alpha val="20000"/>
                    </a:schemeClr>
                  </a:glow>
                </a:effectLst>
              </a:rPr>
              <a:t>Questo almeno è l’inizio del film.</a:t>
            </a:r>
            <a:br>
              <a:rPr lang="it-IT" dirty="0">
                <a:solidFill>
                  <a:schemeClr val="tx1"/>
                </a:solidFill>
                <a:effectLst>
                  <a:glow rad="38100">
                    <a:schemeClr val="bg1">
                      <a:lumMod val="50000"/>
                      <a:lumOff val="50000"/>
                      <a:alpha val="20000"/>
                    </a:schemeClr>
                  </a:glow>
                </a:effectLst>
              </a:rPr>
            </a:br>
            <a:r>
              <a:rPr lang="it-IT" dirty="0">
                <a:solidFill>
                  <a:schemeClr val="tx1"/>
                </a:solidFill>
                <a:effectLst>
                  <a:glow rad="38100">
                    <a:schemeClr val="bg1">
                      <a:lumMod val="50000"/>
                      <a:lumOff val="50000"/>
                      <a:alpha val="20000"/>
                    </a:schemeClr>
                  </a:glow>
                </a:effectLst>
              </a:rPr>
              <a:t>Il fumetto inizia da…</a:t>
            </a:r>
            <a:br>
              <a:rPr lang="it-IT" dirty="0">
                <a:solidFill>
                  <a:schemeClr val="tx1"/>
                </a:solidFill>
                <a:effectLst>
                  <a:glow rad="38100">
                    <a:schemeClr val="bg1">
                      <a:lumMod val="50000"/>
                      <a:lumOff val="50000"/>
                      <a:alpha val="20000"/>
                    </a:schemeClr>
                  </a:glow>
                </a:effectLst>
              </a:rPr>
            </a:br>
            <a:endParaRPr lang="it-IT" dirty="0">
              <a:solidFill>
                <a:schemeClr val="tx1"/>
              </a:solidFill>
              <a:effectLst>
                <a:glow rad="38100">
                  <a:schemeClr val="bg1">
                    <a:lumMod val="50000"/>
                    <a:lumOff val="50000"/>
                    <a:alpha val="20000"/>
                  </a:schemeClr>
                </a:glow>
              </a:effectLst>
            </a:endParaRPr>
          </a:p>
        </p:txBody>
      </p:sp>
      <p:pic>
        <p:nvPicPr>
          <p:cNvPr id="5" name="Picture 4">
            <a:extLst>
              <a:ext uri="{FF2B5EF4-FFF2-40B4-BE49-F238E27FC236}">
                <a16:creationId xmlns:a16="http://schemas.microsoft.com/office/drawing/2014/main" id="{8A693704-5970-B4DA-C32F-F14A26D2626A}"/>
              </a:ext>
            </a:extLst>
          </p:cNvPr>
          <p:cNvPicPr>
            <a:picLocks noChangeAspect="1"/>
          </p:cNvPicPr>
          <p:nvPr/>
        </p:nvPicPr>
        <p:blipFill>
          <a:blip r:embed="rId3"/>
          <a:stretch>
            <a:fillRect/>
          </a:stretch>
        </p:blipFill>
        <p:spPr>
          <a:xfrm>
            <a:off x="784490" y="645106"/>
            <a:ext cx="5169030"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253863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122" name="Picture 2" descr="Quindici anni di V Per Vendetta: dal libro al film, un grido di libertà -  Taxidrivers.it">
            <a:extLst>
              <a:ext uri="{FF2B5EF4-FFF2-40B4-BE49-F238E27FC236}">
                <a16:creationId xmlns:a16="http://schemas.microsoft.com/office/drawing/2014/main" id="{80EA9D87-A834-52F3-2A82-F9D097B0C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64" r="9102" b="5"/>
          <a:stretch/>
        </p:blipFill>
        <p:spPr bwMode="auto">
          <a:xfrm>
            <a:off x="1010936" y="221617"/>
            <a:ext cx="3383782" cy="3028739"/>
          </a:xfrm>
          <a:prstGeom prst="roundRect">
            <a:avLst>
              <a:gd name="adj" fmla="val 4380"/>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C1558381-548D-2D70-A0D5-D367396F7985}"/>
              </a:ext>
            </a:extLst>
          </p:cNvPr>
          <p:cNvPicPr>
            <a:picLocks noChangeAspect="1"/>
          </p:cNvPicPr>
          <p:nvPr/>
        </p:nvPicPr>
        <p:blipFill rotWithShape="1">
          <a:blip r:embed="rId4"/>
          <a:srcRect l="1964" r="-4" b="-4"/>
          <a:stretch/>
        </p:blipFill>
        <p:spPr>
          <a:xfrm>
            <a:off x="1007930" y="3429967"/>
            <a:ext cx="3383782" cy="3028739"/>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0" name="Content Placeholder 9">
            <a:extLst>
              <a:ext uri="{FF2B5EF4-FFF2-40B4-BE49-F238E27FC236}">
                <a16:creationId xmlns:a16="http://schemas.microsoft.com/office/drawing/2014/main" id="{B1B27E06-DFE8-D92C-08FC-41C9C8F743E4}"/>
              </a:ext>
            </a:extLst>
          </p:cNvPr>
          <p:cNvSpPr>
            <a:spLocks noGrp="1"/>
          </p:cNvSpPr>
          <p:nvPr>
            <p:ph idx="1"/>
          </p:nvPr>
        </p:nvSpPr>
        <p:spPr>
          <a:xfrm>
            <a:off x="4616717" y="221618"/>
            <a:ext cx="7065210" cy="5995094"/>
          </a:xfrm>
        </p:spPr>
        <p:txBody>
          <a:bodyPr>
            <a:normAutofit lnSpcReduction="10000"/>
          </a:bodyPr>
          <a:lstStyle/>
          <a:p>
            <a:pPr marL="0" indent="0">
              <a:lnSpc>
                <a:spcPct val="90000"/>
              </a:lnSpc>
              <a:buNone/>
            </a:pPr>
            <a:r>
              <a:rPr lang="en-US" sz="1700" dirty="0"/>
              <a:t>Lewis </a:t>
            </a:r>
            <a:r>
              <a:rPr lang="en-US" sz="1700" dirty="0" err="1"/>
              <a:t>Protero</a:t>
            </a:r>
            <a:r>
              <a:rPr lang="en-US" sz="1700" dirty="0"/>
              <a:t> e un </a:t>
            </a:r>
            <a:r>
              <a:rPr lang="en-US" sz="1700" dirty="0" err="1"/>
              <a:t>sormone</a:t>
            </a:r>
            <a:r>
              <a:rPr lang="en-US" sz="1700" dirty="0"/>
              <a:t> </a:t>
            </a:r>
            <a:r>
              <a:rPr lang="en-US" sz="1700" dirty="0" err="1"/>
              <a:t>assolutamente</a:t>
            </a:r>
            <a:r>
              <a:rPr lang="en-US" sz="1700" dirty="0"/>
              <a:t> non </a:t>
            </a:r>
            <a:r>
              <a:rPr lang="en-US" sz="1700" dirty="0" err="1"/>
              <a:t>scritto</a:t>
            </a:r>
            <a:r>
              <a:rPr lang="en-US" sz="1700" dirty="0"/>
              <a:t> </a:t>
            </a:r>
            <a:r>
              <a:rPr lang="en-US" sz="1700" dirty="0" err="1"/>
              <a:t>dall’unico</a:t>
            </a:r>
            <a:r>
              <a:rPr lang="en-US" sz="1700" dirty="0"/>
              <a:t> </a:t>
            </a:r>
            <a:r>
              <a:rPr lang="en-US" sz="1700" dirty="0" err="1"/>
              <a:t>partito</a:t>
            </a:r>
            <a:r>
              <a:rPr lang="en-US" sz="1700" dirty="0"/>
              <a:t> </a:t>
            </a:r>
            <a:r>
              <a:rPr lang="en-US" sz="1700" dirty="0" err="1"/>
              <a:t>che</a:t>
            </a:r>
            <a:r>
              <a:rPr lang="en-US" sz="1700" dirty="0"/>
              <a:t> </a:t>
            </a:r>
            <a:r>
              <a:rPr lang="en-US" sz="1700" dirty="0" err="1"/>
              <a:t>governa</a:t>
            </a:r>
            <a:r>
              <a:rPr lang="en-US" sz="1700" dirty="0"/>
              <a:t> </a:t>
            </a:r>
            <a:r>
              <a:rPr lang="en-US" sz="1700" dirty="0" err="1"/>
              <a:t>l’Inghilterra</a:t>
            </a:r>
            <a:r>
              <a:rPr lang="en-US" sz="1700" dirty="0"/>
              <a:t> e </a:t>
            </a:r>
            <a:r>
              <a:rPr lang="en-US" sz="1700" dirty="0" err="1"/>
              <a:t>praticamente</a:t>
            </a:r>
            <a:r>
              <a:rPr lang="en-US" sz="1700" dirty="0"/>
              <a:t> il mondo dopo il </a:t>
            </a:r>
            <a:r>
              <a:rPr lang="en-US" sz="1700" dirty="0" err="1"/>
              <a:t>conflitto</a:t>
            </a:r>
            <a:r>
              <a:rPr lang="en-US" sz="1700" dirty="0"/>
              <a:t> </a:t>
            </a:r>
            <a:r>
              <a:rPr lang="en-US" sz="1700" dirty="0" err="1"/>
              <a:t>nucleare</a:t>
            </a:r>
            <a:r>
              <a:rPr lang="en-US" sz="1700" dirty="0"/>
              <a:t> </a:t>
            </a:r>
            <a:r>
              <a:rPr lang="en-US" sz="1700" dirty="0" err="1"/>
              <a:t>che</a:t>
            </a:r>
            <a:r>
              <a:rPr lang="en-US" sz="1700" dirty="0"/>
              <a:t> ha </a:t>
            </a:r>
            <a:r>
              <a:rPr lang="en-US" sz="1700" dirty="0" err="1"/>
              <a:t>spazzato</a:t>
            </a:r>
            <a:r>
              <a:rPr lang="en-US" sz="1700" dirty="0"/>
              <a:t> via </a:t>
            </a:r>
            <a:r>
              <a:rPr lang="en-US" sz="1700" dirty="0" err="1"/>
              <a:t>dalla</a:t>
            </a:r>
            <a:r>
              <a:rPr lang="en-US" sz="1700" dirty="0"/>
              <a:t> </a:t>
            </a:r>
            <a:r>
              <a:rPr lang="en-US" sz="1700" dirty="0" err="1"/>
              <a:t>competizione</a:t>
            </a:r>
            <a:r>
              <a:rPr lang="en-US" sz="1700" dirty="0"/>
              <a:t> le </a:t>
            </a:r>
            <a:r>
              <a:rPr lang="en-US" sz="1700" dirty="0" err="1"/>
              <a:t>grandi</a:t>
            </a:r>
            <a:r>
              <a:rPr lang="en-US" sz="1700" dirty="0"/>
              <a:t> </a:t>
            </a:r>
            <a:r>
              <a:rPr lang="en-US" sz="1700" dirty="0" err="1"/>
              <a:t>potenze</a:t>
            </a:r>
            <a:r>
              <a:rPr lang="en-US" sz="1700" dirty="0"/>
              <a:t>. No </a:t>
            </a:r>
            <a:r>
              <a:rPr lang="en-US" sz="1700" dirty="0" err="1"/>
              <a:t>no</a:t>
            </a:r>
            <a:r>
              <a:rPr lang="en-US" sz="1700" dirty="0"/>
              <a:t>, </a:t>
            </a:r>
            <a:r>
              <a:rPr lang="en-US" sz="1700" dirty="0" err="1"/>
              <a:t>lui</a:t>
            </a:r>
            <a:r>
              <a:rPr lang="en-US" sz="1700" dirty="0"/>
              <a:t> è la VOCE del </a:t>
            </a:r>
            <a:r>
              <a:rPr lang="en-US" sz="1700" dirty="0" err="1"/>
              <a:t>popolo</a:t>
            </a:r>
            <a:r>
              <a:rPr lang="en-US" sz="1700" dirty="0"/>
              <a:t>, </a:t>
            </a:r>
            <a:r>
              <a:rPr lang="en-US" sz="1700" dirty="0" err="1"/>
              <a:t>difatti</a:t>
            </a:r>
            <a:r>
              <a:rPr lang="en-US" sz="1700" dirty="0"/>
              <a:t> </a:t>
            </a:r>
            <a:r>
              <a:rPr lang="en-US" sz="1700" dirty="0" err="1"/>
              <a:t>chiama</a:t>
            </a:r>
            <a:r>
              <a:rPr lang="en-US" sz="1700" dirty="0"/>
              <a:t> a gran voce </a:t>
            </a:r>
            <a:r>
              <a:rPr lang="en-US" sz="1700" dirty="0" err="1"/>
              <a:t>l’amore</a:t>
            </a:r>
            <a:r>
              <a:rPr lang="en-US" sz="1700" dirty="0"/>
              <a:t> del </a:t>
            </a:r>
            <a:r>
              <a:rPr lang="en-US" sz="1700" dirty="0" err="1"/>
              <a:t>popolo</a:t>
            </a:r>
            <a:r>
              <a:rPr lang="en-US" sz="1700" dirty="0"/>
              <a:t> verso </a:t>
            </a:r>
            <a:r>
              <a:rPr lang="en-US" sz="1700" dirty="0" err="1"/>
              <a:t>etero</a:t>
            </a:r>
            <a:r>
              <a:rPr lang="en-US" sz="1700" dirty="0"/>
              <a:t>, </a:t>
            </a:r>
            <a:r>
              <a:rPr lang="en-US" sz="1700" dirty="0" err="1"/>
              <a:t>famiglia</a:t>
            </a:r>
            <a:r>
              <a:rPr lang="en-US" sz="1700" dirty="0"/>
              <a:t>, </a:t>
            </a:r>
            <a:r>
              <a:rPr lang="en-US" sz="1700" dirty="0" err="1"/>
              <a:t>regole</a:t>
            </a:r>
            <a:r>
              <a:rPr lang="en-US" sz="1700" dirty="0"/>
              <a:t> e </a:t>
            </a:r>
            <a:r>
              <a:rPr lang="en-US" sz="1700" dirty="0" err="1"/>
              <a:t>obbedienza</a:t>
            </a:r>
            <a:r>
              <a:rPr lang="en-US" sz="1700" dirty="0"/>
              <a:t>. Ah </a:t>
            </a:r>
            <a:r>
              <a:rPr lang="en-US" sz="1700" dirty="0" err="1"/>
              <a:t>ovviamente</a:t>
            </a:r>
            <a:r>
              <a:rPr lang="en-US" sz="1700" dirty="0"/>
              <a:t> la </a:t>
            </a:r>
            <a:r>
              <a:rPr lang="en-US" sz="1700" dirty="0" err="1"/>
              <a:t>colpa</a:t>
            </a:r>
            <a:r>
              <a:rPr lang="en-US" sz="1700" dirty="0"/>
              <a:t> è Americana ;) </a:t>
            </a:r>
            <a:r>
              <a:rPr lang="en-US" sz="1700" dirty="0" err="1"/>
              <a:t>noi</a:t>
            </a:r>
            <a:r>
              <a:rPr lang="en-US" sz="1700" dirty="0"/>
              <a:t> </a:t>
            </a:r>
            <a:r>
              <a:rPr lang="en-US" sz="1700" dirty="0" err="1"/>
              <a:t>siamo</a:t>
            </a:r>
            <a:r>
              <a:rPr lang="en-US" sz="1700" dirty="0"/>
              <a:t> </a:t>
            </a:r>
            <a:r>
              <a:rPr lang="en-US" sz="1700" dirty="0" err="1"/>
              <a:t>stati</a:t>
            </a:r>
            <a:r>
              <a:rPr lang="en-US" sz="1700" dirty="0"/>
              <a:t> </a:t>
            </a:r>
            <a:r>
              <a:rPr lang="en-US" sz="1700" dirty="0" err="1"/>
              <a:t>bravi</a:t>
            </a:r>
            <a:r>
              <a:rPr lang="en-US" sz="1700" dirty="0"/>
              <a:t>, </a:t>
            </a:r>
            <a:r>
              <a:rPr lang="en-US" sz="1700" dirty="0" err="1"/>
              <a:t>dalla</a:t>
            </a:r>
            <a:r>
              <a:rPr lang="en-US" sz="1700" dirty="0"/>
              <a:t> </a:t>
            </a:r>
            <a:r>
              <a:rPr lang="en-US" sz="1700" dirty="0" err="1"/>
              <a:t>vostra</a:t>
            </a:r>
            <a:r>
              <a:rPr lang="en-US" sz="1700" dirty="0"/>
              <a:t> </a:t>
            </a:r>
            <a:r>
              <a:rPr lang="en-US" sz="1700" dirty="0" err="1"/>
              <a:t>parte</a:t>
            </a:r>
            <a:r>
              <a:rPr lang="en-US" sz="1700" dirty="0"/>
              <a:t>, sempre. (pure il covid)</a:t>
            </a:r>
            <a:br>
              <a:rPr lang="en-US" sz="1700" dirty="0"/>
            </a:br>
            <a:br>
              <a:rPr lang="en-US" sz="1700" dirty="0"/>
            </a:br>
            <a:r>
              <a:rPr lang="en-US" sz="1700" dirty="0" err="1"/>
              <a:t>Povertà</a:t>
            </a:r>
            <a:r>
              <a:rPr lang="en-US" sz="1700" dirty="0"/>
              <a:t> e </a:t>
            </a:r>
            <a:r>
              <a:rPr lang="en-US" sz="1700" dirty="0" err="1"/>
              <a:t>paura</a:t>
            </a:r>
            <a:r>
              <a:rPr lang="en-US" sz="1700" dirty="0"/>
              <a:t> </a:t>
            </a:r>
            <a:r>
              <a:rPr lang="en-US" sz="1700" dirty="0" err="1"/>
              <a:t>hanno</a:t>
            </a:r>
            <a:r>
              <a:rPr lang="en-US" sz="1700" dirty="0"/>
              <a:t> </a:t>
            </a:r>
            <a:r>
              <a:rPr lang="en-US" sz="1700" dirty="0" err="1"/>
              <a:t>portatu</a:t>
            </a:r>
            <a:r>
              <a:rPr lang="en-US" sz="1700" dirty="0"/>
              <a:t> </a:t>
            </a:r>
            <a:r>
              <a:rPr lang="en-US" sz="1700" dirty="0" err="1"/>
              <a:t>su</a:t>
            </a:r>
            <a:r>
              <a:rPr lang="en-US" sz="1700" dirty="0"/>
              <a:t> </a:t>
            </a:r>
            <a:r>
              <a:rPr lang="en-US" sz="1700" dirty="0" err="1"/>
              <a:t>dei</a:t>
            </a:r>
            <a:r>
              <a:rPr lang="en-US" sz="1700" dirty="0"/>
              <a:t> </a:t>
            </a:r>
            <a:r>
              <a:rPr lang="en-US" sz="1700" dirty="0" err="1"/>
              <a:t>dittatori</a:t>
            </a:r>
            <a:r>
              <a:rPr lang="en-US" sz="1700" dirty="0"/>
              <a:t> Ma </a:t>
            </a:r>
            <a:r>
              <a:rPr lang="en-US" sz="1700" dirty="0" err="1"/>
              <a:t>tornando</a:t>
            </a:r>
            <a:r>
              <a:rPr lang="en-US" sz="1700" dirty="0"/>
              <a:t> </a:t>
            </a:r>
            <a:r>
              <a:rPr lang="en-US" sz="1700" dirty="0" err="1"/>
              <a:t>alla</a:t>
            </a:r>
            <a:r>
              <a:rPr lang="en-US" sz="1700" dirty="0"/>
              <a:t> scena, </a:t>
            </a:r>
            <a:r>
              <a:rPr lang="en-US" sz="1700" dirty="0" err="1"/>
              <a:t>si</a:t>
            </a:r>
            <a:r>
              <a:rPr lang="en-US" sz="1700" dirty="0"/>
              <a:t> </a:t>
            </a:r>
            <a:r>
              <a:rPr lang="en-US" sz="1700" dirty="0" err="1"/>
              <a:t>apre</a:t>
            </a:r>
            <a:r>
              <a:rPr lang="en-US" sz="1700" dirty="0"/>
              <a:t> con un </a:t>
            </a:r>
            <a:r>
              <a:rPr lang="en-US" sz="1700" dirty="0" err="1"/>
              <a:t>uomo</a:t>
            </a:r>
            <a:r>
              <a:rPr lang="en-US" sz="1700" dirty="0"/>
              <a:t> con la mascara di Guy </a:t>
            </a:r>
            <a:r>
              <a:rPr lang="en-US" sz="1700" dirty="0" err="1"/>
              <a:t>Fawks</a:t>
            </a:r>
            <a:r>
              <a:rPr lang="en-US" sz="1700" dirty="0"/>
              <a:t> e </a:t>
            </a:r>
            <a:r>
              <a:rPr lang="en-US" sz="1700" dirty="0" err="1"/>
              <a:t>una</a:t>
            </a:r>
            <a:r>
              <a:rPr lang="en-US" sz="1700" dirty="0"/>
              <a:t> “bambina” (è </a:t>
            </a:r>
            <a:r>
              <a:rPr lang="en-US" sz="1700" dirty="0" err="1"/>
              <a:t>minorenne</a:t>
            </a:r>
            <a:r>
              <a:rPr lang="en-US" sz="1700" dirty="0"/>
              <a:t> in </a:t>
            </a:r>
            <a:r>
              <a:rPr lang="en-US" sz="1700" dirty="0" err="1"/>
              <a:t>teoria</a:t>
            </a:r>
            <a:r>
              <a:rPr lang="en-US" sz="1700" dirty="0"/>
              <a:t> ma shh) </a:t>
            </a:r>
            <a:r>
              <a:rPr lang="en-US" sz="1700" dirty="0" err="1"/>
              <a:t>che</a:t>
            </a:r>
            <a:r>
              <a:rPr lang="en-US" sz="1700" dirty="0"/>
              <a:t> </a:t>
            </a:r>
            <a:r>
              <a:rPr lang="en-US" sz="1700" dirty="0" err="1"/>
              <a:t>si</a:t>
            </a:r>
            <a:r>
              <a:rPr lang="en-US" sz="1700" dirty="0"/>
              <a:t> </a:t>
            </a:r>
            <a:r>
              <a:rPr lang="en-US" sz="1700" dirty="0" err="1"/>
              <a:t>prepara</a:t>
            </a:r>
            <a:r>
              <a:rPr lang="en-US" sz="1700" dirty="0"/>
              <a:t> per </a:t>
            </a:r>
            <a:r>
              <a:rPr lang="en-US" sz="1700" dirty="0" err="1"/>
              <a:t>prostituirsi</a:t>
            </a:r>
            <a:r>
              <a:rPr lang="en-US" sz="1700" dirty="0"/>
              <a:t> dopo il </a:t>
            </a:r>
            <a:r>
              <a:rPr lang="en-US" sz="1700" dirty="0" err="1"/>
              <a:t>coprifuoco</a:t>
            </a:r>
            <a:r>
              <a:rPr lang="en-US" sz="1700" dirty="0"/>
              <a:t>… Non ha I </a:t>
            </a:r>
            <a:r>
              <a:rPr lang="en-US" sz="1700" dirty="0" err="1"/>
              <a:t>genitori</a:t>
            </a:r>
            <a:r>
              <a:rPr lang="en-US" sz="1700" dirty="0"/>
              <a:t> ed è </a:t>
            </a:r>
            <a:r>
              <a:rPr lang="en-US" sz="1700" dirty="0" err="1"/>
              <a:t>l’unico</a:t>
            </a:r>
            <a:r>
              <a:rPr lang="en-US" sz="1700" dirty="0"/>
              <a:t> modo </a:t>
            </a:r>
            <a:r>
              <a:rPr lang="en-US" sz="1700" dirty="0" err="1"/>
              <a:t>che</a:t>
            </a:r>
            <a:r>
              <a:rPr lang="en-US" sz="1700" dirty="0"/>
              <a:t> ha per vivere (</a:t>
            </a:r>
            <a:r>
              <a:rPr lang="en-US" sz="1700" dirty="0" err="1"/>
              <a:t>nel</a:t>
            </a:r>
            <a:r>
              <a:rPr lang="en-US" sz="1700" dirty="0"/>
              <a:t> fumetto) </a:t>
            </a:r>
            <a:r>
              <a:rPr lang="en-US" sz="1700" dirty="0" err="1"/>
              <a:t>nel</a:t>
            </a:r>
            <a:r>
              <a:rPr lang="en-US" sz="1700" dirty="0"/>
              <a:t> film è </a:t>
            </a:r>
            <a:r>
              <a:rPr lang="en-US" sz="1700" dirty="0" err="1"/>
              <a:t>direttamente</a:t>
            </a:r>
            <a:r>
              <a:rPr lang="en-US" sz="1700" dirty="0"/>
              <a:t> </a:t>
            </a:r>
            <a:r>
              <a:rPr lang="en-US" sz="1700" dirty="0" err="1"/>
              <a:t>lavoratrice</a:t>
            </a:r>
            <a:r>
              <a:rPr lang="en-US" sz="1700" dirty="0"/>
              <a:t> </a:t>
            </a:r>
            <a:r>
              <a:rPr lang="en-US" sz="1700" dirty="0" err="1"/>
              <a:t>all’unico</a:t>
            </a:r>
            <a:r>
              <a:rPr lang="en-US" sz="1700" dirty="0"/>
              <a:t> </a:t>
            </a:r>
            <a:r>
              <a:rPr lang="en-US" sz="1700" dirty="0" err="1"/>
              <a:t>notiziario</a:t>
            </a:r>
            <a:r>
              <a:rPr lang="en-US" sz="1700" dirty="0"/>
              <a:t>, </a:t>
            </a:r>
            <a:r>
              <a:rPr lang="en-US" sz="1700" dirty="0" err="1"/>
              <a:t>assolutamente</a:t>
            </a:r>
            <a:r>
              <a:rPr lang="en-US" sz="1700" dirty="0"/>
              <a:t> non </a:t>
            </a:r>
            <a:r>
              <a:rPr lang="en-US" sz="1700" dirty="0" err="1"/>
              <a:t>controllato</a:t>
            </a:r>
            <a:r>
              <a:rPr lang="en-US" sz="1700" dirty="0"/>
              <a:t>, </a:t>
            </a:r>
            <a:r>
              <a:rPr lang="en-US" sz="1700" dirty="0" err="1"/>
              <a:t>dell’Inghilterra</a:t>
            </a:r>
            <a:r>
              <a:rPr lang="en-US" sz="1700" dirty="0"/>
              <a:t>.</a:t>
            </a:r>
            <a:br>
              <a:rPr lang="en-US" sz="1700" dirty="0"/>
            </a:br>
            <a:br>
              <a:rPr lang="en-US" sz="1700" dirty="0"/>
            </a:br>
            <a:r>
              <a:rPr lang="en-US" sz="1700" dirty="0" err="1"/>
              <a:t>Incrocia</a:t>
            </a:r>
            <a:r>
              <a:rPr lang="en-US" sz="1700" dirty="0"/>
              <a:t> </a:t>
            </a:r>
            <a:r>
              <a:rPr lang="en-US" sz="1700" dirty="0" err="1"/>
              <a:t>delle</a:t>
            </a:r>
            <a:r>
              <a:rPr lang="en-US" sz="1700" dirty="0"/>
              <a:t> </a:t>
            </a:r>
            <a:r>
              <a:rPr lang="en-US" sz="1700" dirty="0" err="1"/>
              <a:t>guardie</a:t>
            </a:r>
            <a:r>
              <a:rPr lang="en-US" sz="1700" dirty="0"/>
              <a:t>, il DITO, </a:t>
            </a:r>
            <a:r>
              <a:rPr lang="en-US" sz="1700" dirty="0" err="1"/>
              <a:t>che</a:t>
            </a:r>
            <a:r>
              <a:rPr lang="en-US" sz="1700" dirty="0"/>
              <a:t> la </a:t>
            </a:r>
            <a:r>
              <a:rPr lang="en-US" sz="1700" dirty="0" err="1"/>
              <a:t>fermano</a:t>
            </a:r>
            <a:r>
              <a:rPr lang="en-US" sz="1700" dirty="0"/>
              <a:t>. Nel film </a:t>
            </a:r>
            <a:r>
              <a:rPr lang="en-US" sz="1700" dirty="0" err="1"/>
              <a:t>usa</a:t>
            </a:r>
            <a:r>
              <a:rPr lang="en-US" sz="1700" dirty="0"/>
              <a:t> la </a:t>
            </a:r>
            <a:r>
              <a:rPr lang="en-US" sz="1700" dirty="0" err="1"/>
              <a:t>scusa</a:t>
            </a:r>
            <a:r>
              <a:rPr lang="en-US" sz="1700" dirty="0"/>
              <a:t> di </a:t>
            </a:r>
            <a:r>
              <a:rPr lang="en-US" sz="1700" dirty="0" err="1"/>
              <a:t>andare</a:t>
            </a:r>
            <a:r>
              <a:rPr lang="en-US" sz="1700" dirty="0"/>
              <a:t> </a:t>
            </a:r>
            <a:r>
              <a:rPr lang="en-US" sz="1700" dirty="0" err="1"/>
              <a:t>dallo</a:t>
            </a:r>
            <a:r>
              <a:rPr lang="en-US" sz="1700" dirty="0"/>
              <a:t> </a:t>
            </a:r>
            <a:r>
              <a:rPr lang="en-US" sz="1700" dirty="0" err="1"/>
              <a:t>zio</a:t>
            </a:r>
            <a:r>
              <a:rPr lang="en-US" sz="1700" dirty="0"/>
              <a:t>, ma </a:t>
            </a:r>
            <a:r>
              <a:rPr lang="en-US" sz="1700" dirty="0" err="1"/>
              <a:t>appunto</a:t>
            </a:r>
            <a:r>
              <a:rPr lang="en-US" sz="1700" dirty="0"/>
              <a:t> è </a:t>
            </a:r>
            <a:r>
              <a:rPr lang="en-US" sz="1700" dirty="0" err="1"/>
              <a:t>lì</a:t>
            </a:r>
            <a:r>
              <a:rPr lang="en-US" sz="1700" dirty="0"/>
              <a:t> per </a:t>
            </a:r>
            <a:r>
              <a:rPr lang="en-US" sz="1700" dirty="0" err="1"/>
              <a:t>adescare</a:t>
            </a:r>
            <a:r>
              <a:rPr lang="en-US" sz="1700" dirty="0"/>
              <a:t>. Poco prima </a:t>
            </a:r>
            <a:r>
              <a:rPr lang="en-US" sz="1700" dirty="0" err="1"/>
              <a:t>che</a:t>
            </a:r>
            <a:r>
              <a:rPr lang="en-US" sz="1700" dirty="0"/>
              <a:t> </a:t>
            </a:r>
            <a:r>
              <a:rPr lang="en-US" sz="1700" dirty="0" err="1"/>
              <a:t>iniziassero</a:t>
            </a:r>
            <a:r>
              <a:rPr lang="en-US" sz="1700" dirty="0"/>
              <a:t> le </a:t>
            </a:r>
            <a:r>
              <a:rPr lang="en-US" sz="1700" dirty="0" err="1"/>
              <a:t>molestie</a:t>
            </a:r>
            <a:r>
              <a:rPr lang="en-US" sz="1700" dirty="0"/>
              <a:t>, </a:t>
            </a:r>
            <a:r>
              <a:rPr lang="en-US" sz="1700" dirty="0" err="1"/>
              <a:t>arriva</a:t>
            </a:r>
            <a:r>
              <a:rPr lang="en-US" sz="1700" dirty="0"/>
              <a:t> V, </a:t>
            </a:r>
            <a:r>
              <a:rPr lang="en-US" sz="1700" dirty="0" err="1"/>
              <a:t>l’uomo</a:t>
            </a:r>
            <a:r>
              <a:rPr lang="en-US" sz="1700" dirty="0"/>
              <a:t> </a:t>
            </a:r>
            <a:r>
              <a:rPr lang="en-US" sz="1700" dirty="0" err="1"/>
              <a:t>mascherato</a:t>
            </a:r>
            <a:r>
              <a:rPr lang="en-US" sz="1700" dirty="0"/>
              <a:t>, </a:t>
            </a:r>
            <a:r>
              <a:rPr lang="en-US" sz="1700" dirty="0" err="1"/>
              <a:t>che</a:t>
            </a:r>
            <a:r>
              <a:rPr lang="en-US" sz="1700" dirty="0"/>
              <a:t>, </a:t>
            </a:r>
            <a:r>
              <a:rPr lang="en-US" sz="1700" dirty="0" err="1"/>
              <a:t>nel</a:t>
            </a:r>
            <a:r>
              <a:rPr lang="en-US" sz="1700" dirty="0"/>
              <a:t> film, </a:t>
            </a:r>
            <a:r>
              <a:rPr lang="en-US" sz="1700" dirty="0" err="1"/>
              <a:t>prende</a:t>
            </a:r>
            <a:r>
              <a:rPr lang="en-US" sz="1700" dirty="0"/>
              <a:t> giusto a </a:t>
            </a:r>
            <a:r>
              <a:rPr lang="en-US" sz="1700" dirty="0" err="1"/>
              <a:t>schiaffi</a:t>
            </a:r>
            <a:r>
              <a:rPr lang="en-US" sz="1700" dirty="0"/>
              <a:t> e </a:t>
            </a:r>
            <a:r>
              <a:rPr lang="en-US" sz="1700" dirty="0" err="1"/>
              <a:t>accoltellate</a:t>
            </a:r>
            <a:r>
              <a:rPr lang="en-US" sz="1700" dirty="0"/>
              <a:t> la </a:t>
            </a:r>
            <a:r>
              <a:rPr lang="en-US" sz="1700" dirty="0" err="1"/>
              <a:t>polizia</a:t>
            </a:r>
            <a:r>
              <a:rPr lang="en-US" sz="1700" dirty="0"/>
              <a:t>, </a:t>
            </a:r>
            <a:r>
              <a:rPr lang="en-US" sz="1700" dirty="0" err="1"/>
              <a:t>nel</a:t>
            </a:r>
            <a:r>
              <a:rPr lang="en-US" sz="1700" dirty="0"/>
              <a:t> fumetto </a:t>
            </a:r>
            <a:r>
              <a:rPr lang="en-US" sz="1700" dirty="0" err="1"/>
              <a:t>lascia</a:t>
            </a:r>
            <a:r>
              <a:rPr lang="en-US" sz="1700" dirty="0"/>
              <a:t> </a:t>
            </a:r>
            <a:r>
              <a:rPr lang="en-US" sz="1700" dirty="0" err="1"/>
              <a:t>una</a:t>
            </a:r>
            <a:r>
              <a:rPr lang="en-US" sz="1700" dirty="0"/>
              <a:t> </a:t>
            </a:r>
            <a:r>
              <a:rPr lang="en-US" sz="1700" dirty="0" err="1"/>
              <a:t>bomba</a:t>
            </a:r>
            <a:r>
              <a:rPr lang="en-US" sz="1700" dirty="0"/>
              <a:t> </a:t>
            </a:r>
            <a:r>
              <a:rPr lang="en-US" sz="1700" dirty="0" err="1"/>
              <a:t>nascosta</a:t>
            </a:r>
            <a:r>
              <a:rPr lang="en-US" sz="1700" dirty="0"/>
              <a:t> </a:t>
            </a:r>
            <a:r>
              <a:rPr lang="en-US" sz="1700" dirty="0" err="1"/>
              <a:t>nel</a:t>
            </a:r>
            <a:r>
              <a:rPr lang="en-US" sz="1700" dirty="0"/>
              <a:t> </a:t>
            </a:r>
            <a:r>
              <a:rPr lang="en-US" sz="1700" dirty="0" err="1"/>
              <a:t>guanto</a:t>
            </a:r>
            <a:r>
              <a:rPr lang="en-US" sz="1700" dirty="0"/>
              <a:t> </a:t>
            </a:r>
            <a:r>
              <a:rPr lang="en-US" sz="1700" dirty="0" err="1"/>
              <a:t>che</a:t>
            </a:r>
            <a:r>
              <a:rPr lang="en-US" sz="1700" dirty="0"/>
              <a:t> li fa </a:t>
            </a:r>
            <a:r>
              <a:rPr lang="en-US" sz="1700" dirty="0" err="1"/>
              <a:t>saltare</a:t>
            </a:r>
            <a:r>
              <a:rPr lang="en-US" sz="1700" dirty="0"/>
              <a:t> in aria. Cosa </a:t>
            </a:r>
            <a:r>
              <a:rPr lang="en-US" sz="1700" dirty="0" err="1"/>
              <a:t>che</a:t>
            </a:r>
            <a:r>
              <a:rPr lang="en-US" sz="1700" dirty="0"/>
              <a:t> </a:t>
            </a:r>
            <a:r>
              <a:rPr lang="en-US" sz="1700" dirty="0" err="1"/>
              <a:t>succederà</a:t>
            </a:r>
            <a:r>
              <a:rPr lang="en-US" sz="1700" dirty="0"/>
              <a:t> poco dopo </a:t>
            </a:r>
            <a:r>
              <a:rPr lang="en-US" sz="1700" dirty="0" err="1"/>
              <a:t>all’Old</a:t>
            </a:r>
            <a:r>
              <a:rPr lang="en-US" sz="1700" dirty="0"/>
              <a:t> </a:t>
            </a:r>
            <a:r>
              <a:rPr lang="en-US" sz="1700" dirty="0" err="1"/>
              <a:t>Bailely</a:t>
            </a:r>
            <a:r>
              <a:rPr lang="en-US" sz="1700" dirty="0"/>
              <a:t>, 2° </a:t>
            </a:r>
            <a:r>
              <a:rPr lang="en-US" sz="1700" dirty="0" err="1"/>
              <a:t>struttura</a:t>
            </a:r>
            <a:r>
              <a:rPr lang="en-US" sz="1700" dirty="0"/>
              <a:t> </a:t>
            </a:r>
            <a:r>
              <a:rPr lang="en-US" sz="1700" dirty="0" err="1"/>
              <a:t>che</a:t>
            </a:r>
            <a:r>
              <a:rPr lang="en-US" sz="1700" dirty="0"/>
              <a:t> fa </a:t>
            </a:r>
            <a:r>
              <a:rPr lang="en-US" sz="1700" dirty="0" err="1"/>
              <a:t>esplodere</a:t>
            </a:r>
            <a:r>
              <a:rPr lang="en-US" sz="1700" dirty="0"/>
              <a:t> in </a:t>
            </a:r>
            <a:r>
              <a:rPr lang="en-US" sz="1700" dirty="0" err="1"/>
              <a:t>realtà</a:t>
            </a:r>
            <a:r>
              <a:rPr lang="en-US" sz="1700" dirty="0"/>
              <a:t>, la prima </a:t>
            </a:r>
            <a:r>
              <a:rPr lang="en-US" sz="1700" dirty="0" err="1"/>
              <a:t>sarebbe</a:t>
            </a:r>
            <a:r>
              <a:rPr lang="en-US" sz="1700" dirty="0"/>
              <a:t> il </a:t>
            </a:r>
            <a:r>
              <a:rPr lang="en-US" sz="1700" dirty="0" err="1"/>
              <a:t>parlamento</a:t>
            </a:r>
            <a:r>
              <a:rPr lang="en-US" sz="1700" dirty="0"/>
              <a:t> inglese (</a:t>
            </a:r>
            <a:r>
              <a:rPr lang="en-US" sz="1700" dirty="0" err="1"/>
              <a:t>nel</a:t>
            </a:r>
            <a:r>
              <a:rPr lang="en-US" sz="1700" dirty="0"/>
              <a:t> film, </a:t>
            </a:r>
            <a:r>
              <a:rPr lang="en-US" sz="1700" dirty="0" err="1"/>
              <a:t>l’ultima</a:t>
            </a:r>
            <a:r>
              <a:rPr lang="en-US" sz="1700" dirty="0"/>
              <a:t>), </a:t>
            </a:r>
            <a:r>
              <a:rPr lang="en-US" sz="1700" dirty="0" err="1"/>
              <a:t>mostrandola</a:t>
            </a:r>
            <a:r>
              <a:rPr lang="en-US" sz="1700" dirty="0"/>
              <a:t> </a:t>
            </a:r>
            <a:r>
              <a:rPr lang="en-US" sz="1700" dirty="0" err="1"/>
              <a:t>anche</a:t>
            </a:r>
            <a:r>
              <a:rPr lang="en-US" sz="1700" dirty="0"/>
              <a:t> </a:t>
            </a:r>
            <a:r>
              <a:rPr lang="en-US" sz="1700" dirty="0" err="1"/>
              <a:t>alla</a:t>
            </a:r>
            <a:r>
              <a:rPr lang="en-US" sz="1700" dirty="0"/>
              <a:t> </a:t>
            </a:r>
            <a:r>
              <a:rPr lang="en-US" sz="1700" dirty="0" err="1"/>
              <a:t>ragazza</a:t>
            </a:r>
            <a:r>
              <a:rPr lang="en-US" sz="1700" dirty="0"/>
              <a:t>, </a:t>
            </a:r>
            <a:r>
              <a:rPr lang="en-US" sz="1700" dirty="0" err="1"/>
              <a:t>Evey</a:t>
            </a:r>
            <a:r>
              <a:rPr lang="en-US" sz="1700" dirty="0"/>
              <a:t>, cantando la </a:t>
            </a:r>
            <a:r>
              <a:rPr lang="en-US" sz="1700" dirty="0" err="1"/>
              <a:t>filastrocca</a:t>
            </a:r>
            <a:r>
              <a:rPr lang="en-US" sz="1700" dirty="0"/>
              <a:t> “Remember, remember the 5</a:t>
            </a:r>
            <a:r>
              <a:rPr lang="en-US" sz="1700" baseline="30000" dirty="0"/>
              <a:t>th</a:t>
            </a:r>
            <a:r>
              <a:rPr lang="en-US" sz="1700" dirty="0"/>
              <a:t> of November the gunpowder treason and plot. I know of no reason why the gunpowder treason should ever be forgot.” </a:t>
            </a:r>
          </a:p>
        </p:txBody>
      </p:sp>
    </p:spTree>
    <p:extLst>
      <p:ext uri="{BB962C8B-B14F-4D97-AF65-F5344CB8AC3E}">
        <p14:creationId xmlns:p14="http://schemas.microsoft.com/office/powerpoint/2010/main" val="3504930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person in a suit&#10;&#10;Description automatically generated with low confidence">
            <a:extLst>
              <a:ext uri="{FF2B5EF4-FFF2-40B4-BE49-F238E27FC236}">
                <a16:creationId xmlns:a16="http://schemas.microsoft.com/office/drawing/2014/main" id="{A4C86CF2-5A00-F87E-E14E-A261FB90BA2C}"/>
              </a:ext>
            </a:extLst>
          </p:cNvPr>
          <p:cNvPicPr>
            <a:picLocks noChangeAspect="1"/>
          </p:cNvPicPr>
          <p:nvPr/>
        </p:nvPicPr>
        <p:blipFill rotWithShape="1">
          <a:blip r:embed="rId3"/>
          <a:srcRect l="31589" r="29091" b="2"/>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3DC09496-6210-7AD8-57D8-A7E1112F4CAB}"/>
              </a:ext>
            </a:extLst>
          </p:cNvPr>
          <p:cNvSpPr>
            <a:spLocks noGrp="1"/>
          </p:cNvSpPr>
          <p:nvPr>
            <p:ph idx="1"/>
          </p:nvPr>
        </p:nvSpPr>
        <p:spPr>
          <a:xfrm>
            <a:off x="4295621" y="248652"/>
            <a:ext cx="7447199" cy="6192253"/>
          </a:xfrm>
        </p:spPr>
        <p:txBody>
          <a:bodyPr>
            <a:normAutofit fontScale="85000" lnSpcReduction="20000"/>
          </a:bodyPr>
          <a:lstStyle/>
          <a:p>
            <a:pPr marL="0" indent="0">
              <a:buNone/>
            </a:pPr>
            <a:r>
              <a:rPr lang="it-IT" dirty="0"/>
              <a:t>V ha come obbiettivo uccidere i vari componenti della dittatura corrotta, alla ricerca dell’Anarchia, mai menzionata nel film. Vuole che il popolo sia libero di vivere come vuole, senza l’occhio che lo guarda, la voce che lo comanda, il dito che lo giustizia, guidato da regole, non (autisti) persona/e.</a:t>
            </a:r>
            <a:br>
              <a:rPr lang="it-IT" dirty="0"/>
            </a:br>
            <a:br>
              <a:rPr lang="it-IT" dirty="0"/>
            </a:br>
            <a:r>
              <a:rPr lang="it-IT" dirty="0"/>
              <a:t>Il partito in questione è guidato da Adam Susan, nel film </a:t>
            </a:r>
            <a:r>
              <a:rPr lang="it-IT" dirty="0" err="1"/>
              <a:t>Satler</a:t>
            </a:r>
            <a:r>
              <a:rPr lang="it-IT" dirty="0"/>
              <a:t>. Capo della testa, che controlla tutto grazie ad un computer, FATO... Di cui è innamorato, personaggio poco esplorato nel film, per niente esplorato infatti. </a:t>
            </a:r>
            <a:r>
              <a:rPr lang="it-IT" dirty="0" err="1"/>
              <a:t>Protero</a:t>
            </a:r>
            <a:r>
              <a:rPr lang="it-IT" dirty="0"/>
              <a:t>, nel film pure lui, ciao, 2 scene e via, ha una fissa per le bambole, V le brucia e lui impazzisce. Inoltre è Omosex.</a:t>
            </a:r>
            <a:br>
              <a:rPr lang="it-IT" dirty="0"/>
            </a:br>
            <a:br>
              <a:rPr lang="it-IT" dirty="0"/>
            </a:br>
            <a:r>
              <a:rPr lang="it-IT" dirty="0"/>
              <a:t>Peter </a:t>
            </a:r>
            <a:r>
              <a:rPr lang="it-IT" dirty="0" err="1"/>
              <a:t>Greedy</a:t>
            </a:r>
            <a:r>
              <a:rPr lang="it-IT" dirty="0"/>
              <a:t>, capo dei servizi segreti, il DITO, che nel film tradirà Susan, rapendolo e uccidendolo per conto di V con il quale si scontrerà (e morirà). Invece, Adam, quando V farà l’ultimo attentato, distruggerà FATO e lui, uscirà da quel tunnel di pazzia e astio verso tutti se non la perfetta freddezza della macchina, morendo ucciso da Rosemary, personaggio presente solo nel fumetto e moglie del VERO capo del dito che non esiste nel film e ucciso da V violentemente, Derek.</a:t>
            </a:r>
            <a:br>
              <a:rPr lang="it-IT" dirty="0"/>
            </a:br>
            <a:br>
              <a:rPr lang="it-IT" dirty="0"/>
            </a:br>
            <a:r>
              <a:rPr lang="it-IT" dirty="0"/>
              <a:t>Il capo della sorveglianza audio, ORECCHIO, microspie e tutto, Bryan.</a:t>
            </a:r>
            <a:br>
              <a:rPr lang="it-IT" dirty="0"/>
            </a:br>
            <a:br>
              <a:rPr lang="it-IT" dirty="0"/>
            </a:br>
            <a:r>
              <a:rPr lang="it-IT" dirty="0" err="1"/>
              <a:t>Dascombe</a:t>
            </a:r>
            <a:r>
              <a:rPr lang="it-IT" dirty="0"/>
              <a:t>, la BOCCA, si occupa della propaganda (Jordan Tower)</a:t>
            </a:r>
            <a:br>
              <a:rPr lang="it-IT" dirty="0"/>
            </a:br>
            <a:br>
              <a:rPr lang="it-IT" dirty="0"/>
            </a:br>
            <a:r>
              <a:rPr lang="it-IT" dirty="0"/>
              <a:t>L’OCCHIO, telecamere </a:t>
            </a:r>
            <a:r>
              <a:rPr lang="it-IT" dirty="0" err="1"/>
              <a:t>etc</a:t>
            </a:r>
            <a:r>
              <a:rPr lang="it-IT" dirty="0"/>
              <a:t>, con a capo </a:t>
            </a:r>
            <a:r>
              <a:rPr lang="it-IT" dirty="0" err="1"/>
              <a:t>Corrad</a:t>
            </a:r>
            <a:r>
              <a:rPr lang="it-IT" dirty="0"/>
              <a:t> &amp; Hellen (lei tagliata come molti nel film).</a:t>
            </a:r>
            <a:br>
              <a:rPr lang="it-IT" dirty="0"/>
            </a:br>
            <a:br>
              <a:rPr lang="it-IT" dirty="0"/>
            </a:br>
            <a:r>
              <a:rPr lang="it-IT" dirty="0"/>
              <a:t>Infine, il NASO, la polizia normale di tutti i giorni, </a:t>
            </a:r>
            <a:r>
              <a:rPr lang="it-IT" dirty="0" err="1"/>
              <a:t>Herick</a:t>
            </a:r>
            <a:r>
              <a:rPr lang="it-IT" dirty="0"/>
              <a:t> Finch.</a:t>
            </a:r>
          </a:p>
        </p:txBody>
      </p:sp>
    </p:spTree>
    <p:extLst>
      <p:ext uri="{BB962C8B-B14F-4D97-AF65-F5344CB8AC3E}">
        <p14:creationId xmlns:p14="http://schemas.microsoft.com/office/powerpoint/2010/main" val="3714780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EA8B1-6A60-4253-79AF-4EE3C4E22B86}"/>
              </a:ext>
            </a:extLst>
          </p:cNvPr>
          <p:cNvSpPr>
            <a:spLocks noGrp="1"/>
          </p:cNvSpPr>
          <p:nvPr>
            <p:ph type="title"/>
          </p:nvPr>
        </p:nvSpPr>
        <p:spPr>
          <a:xfrm>
            <a:off x="4303643" y="264367"/>
            <a:ext cx="6743767" cy="640702"/>
          </a:xfrm>
        </p:spPr>
        <p:txBody>
          <a:bodyPr>
            <a:normAutofit/>
          </a:bodyPr>
          <a:lstStyle/>
          <a:p>
            <a:r>
              <a:rPr lang="it-IT" dirty="0">
                <a:solidFill>
                  <a:schemeClr val="accent4">
                    <a:lumMod val="75000"/>
                  </a:schemeClr>
                </a:solidFill>
                <a:latin typeface="Algerian" panose="04020705040A02060702" pitchFamily="82" charset="0"/>
              </a:rPr>
              <a:t>La Bussola d'oro</a:t>
            </a:r>
          </a:p>
        </p:txBody>
      </p:sp>
      <p:pic>
        <p:nvPicPr>
          <p:cNvPr id="2050" name="Picture 2" descr="Philip Pullman Is Planning on Going Silent | WIRED">
            <a:extLst>
              <a:ext uri="{FF2B5EF4-FFF2-40B4-BE49-F238E27FC236}">
                <a16:creationId xmlns:a16="http://schemas.microsoft.com/office/drawing/2014/main" id="{6AD936DA-99C5-0140-34EF-0A3C75CEEB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2" r="20293"/>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B3C9E30-7145-5BBF-BBDC-DAF89BA78E1F}"/>
              </a:ext>
            </a:extLst>
          </p:cNvPr>
          <p:cNvSpPr>
            <a:spLocks noGrp="1"/>
          </p:cNvSpPr>
          <p:nvPr>
            <p:ph idx="1"/>
          </p:nvPr>
        </p:nvSpPr>
        <p:spPr>
          <a:xfrm>
            <a:off x="4303643" y="998377"/>
            <a:ext cx="7046844" cy="5084372"/>
          </a:xfrm>
        </p:spPr>
        <p:txBody>
          <a:bodyPr>
            <a:normAutofit/>
          </a:bodyPr>
          <a:lstStyle/>
          <a:p>
            <a:pPr marL="0" indent="0">
              <a:lnSpc>
                <a:spcPct val="90000"/>
              </a:lnSpc>
              <a:buNone/>
            </a:pPr>
            <a:r>
              <a:rPr lang="it-IT" dirty="0">
                <a:solidFill>
                  <a:schemeClr val="tx1">
                    <a:lumMod val="95000"/>
                  </a:schemeClr>
                </a:solidFill>
              </a:rPr>
              <a:t>L’opera di Philip Pullman, chiamata originariamente    « Northern Light », è un adattamento abbastanza ben fatto della storia raccontata nei libri ma non manca di inconsistenze e soprattutto di un finale.</a:t>
            </a:r>
            <a:br>
              <a:rPr lang="it-IT" dirty="0">
                <a:solidFill>
                  <a:schemeClr val="tx1">
                    <a:lumMod val="95000"/>
                  </a:schemeClr>
                </a:solidFill>
              </a:rPr>
            </a:br>
            <a:br>
              <a:rPr lang="it-IT" dirty="0">
                <a:solidFill>
                  <a:schemeClr val="tx1">
                    <a:lumMod val="95000"/>
                  </a:schemeClr>
                </a:solidFill>
              </a:rPr>
            </a:br>
            <a:r>
              <a:rPr lang="it-IT" dirty="0">
                <a:solidFill>
                  <a:schemeClr val="tx1">
                    <a:lumMod val="95000"/>
                  </a:schemeClr>
                </a:solidFill>
              </a:rPr>
              <a:t>In realtà l’opera è parte di « His Dark </a:t>
            </a:r>
            <a:r>
              <a:rPr lang="it-IT" dirty="0" err="1">
                <a:solidFill>
                  <a:schemeClr val="tx1">
                    <a:lumMod val="95000"/>
                  </a:schemeClr>
                </a:solidFill>
              </a:rPr>
              <a:t>Materials</a:t>
            </a:r>
            <a:r>
              <a:rPr lang="it-IT" dirty="0">
                <a:solidFill>
                  <a:schemeClr val="tx1">
                    <a:lumMod val="95000"/>
                  </a:schemeClr>
                </a:solidFill>
              </a:rPr>
              <a:t> », una trilogia di opere fantasy con sfondo … dark.</a:t>
            </a:r>
            <a:br>
              <a:rPr lang="it-IT" dirty="0">
                <a:solidFill>
                  <a:schemeClr val="tx1">
                    <a:lumMod val="95000"/>
                  </a:schemeClr>
                </a:solidFill>
              </a:rPr>
            </a:br>
            <a:br>
              <a:rPr lang="it-IT" dirty="0">
                <a:solidFill>
                  <a:schemeClr val="tx1">
                    <a:lumMod val="95000"/>
                  </a:schemeClr>
                </a:solidFill>
              </a:rPr>
            </a:br>
            <a:r>
              <a:rPr lang="it-IT" dirty="0">
                <a:solidFill>
                  <a:schemeClr val="tx1">
                    <a:lumMod val="95000"/>
                  </a:schemeClr>
                </a:solidFill>
              </a:rPr>
              <a:t>In un’ambientazione Steampunk di un mondo parallelo al nostro a cavallo tra gli anni ‘90 e ’94, dove gli umani hanno un proprio animale spiritico a cui sono legati con l’anima e muta forma fino al raggiungimento della pubertà, da quel momento assume la forma più congeniale all’animo legato.</a:t>
            </a:r>
          </a:p>
        </p:txBody>
      </p:sp>
    </p:spTree>
    <p:extLst>
      <p:ext uri="{BB962C8B-B14F-4D97-AF65-F5344CB8AC3E}">
        <p14:creationId xmlns:p14="http://schemas.microsoft.com/office/powerpoint/2010/main" val="2655968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0A3A6-B36E-6A42-0F81-BA300923DCDF}"/>
              </a:ext>
            </a:extLst>
          </p:cNvPr>
          <p:cNvSpPr>
            <a:spLocks noGrp="1"/>
          </p:cNvSpPr>
          <p:nvPr>
            <p:ph type="title"/>
          </p:nvPr>
        </p:nvSpPr>
        <p:spPr>
          <a:xfrm>
            <a:off x="1141413" y="609601"/>
            <a:ext cx="9905998" cy="457200"/>
          </a:xfrm>
        </p:spPr>
        <p:txBody>
          <a:bodyPr>
            <a:normAutofit fontScale="90000"/>
          </a:bodyPr>
          <a:lstStyle/>
          <a:p>
            <a:r>
              <a:rPr lang="it-IT" dirty="0">
                <a:solidFill>
                  <a:schemeClr val="accent4">
                    <a:lumMod val="75000"/>
                  </a:schemeClr>
                </a:solidFill>
                <a:latin typeface="Algerian" panose="04020705040A02060702" pitchFamily="82" charset="0"/>
              </a:rPr>
              <a:t>La Bussola d’oro:	Trama e personaggi</a:t>
            </a:r>
            <a:endParaRPr lang="it-IT" dirty="0"/>
          </a:p>
        </p:txBody>
      </p:sp>
      <p:sp>
        <p:nvSpPr>
          <p:cNvPr id="3" name="Content Placeholder 2">
            <a:extLst>
              <a:ext uri="{FF2B5EF4-FFF2-40B4-BE49-F238E27FC236}">
                <a16:creationId xmlns:a16="http://schemas.microsoft.com/office/drawing/2014/main" id="{9BBC2EDB-7F72-F858-2EE6-B6D3EDCD869D}"/>
              </a:ext>
            </a:extLst>
          </p:cNvPr>
          <p:cNvSpPr>
            <a:spLocks noGrp="1"/>
          </p:cNvSpPr>
          <p:nvPr>
            <p:ph idx="1"/>
          </p:nvPr>
        </p:nvSpPr>
        <p:spPr>
          <a:xfrm>
            <a:off x="1141413" y="1066802"/>
            <a:ext cx="9905998" cy="1909010"/>
          </a:xfrm>
        </p:spPr>
        <p:txBody>
          <a:bodyPr>
            <a:normAutofit lnSpcReduction="10000"/>
          </a:bodyPr>
          <a:lstStyle/>
          <a:p>
            <a:pPr marL="0" indent="0">
              <a:buNone/>
            </a:pPr>
            <a:r>
              <a:rPr lang="it-IT" dirty="0"/>
              <a:t>Lyra, bambina pestifera ‘orfana’, il cui ‘Daimon’ si chiama </a:t>
            </a:r>
            <a:r>
              <a:rPr lang="it-IT" dirty="0" err="1"/>
              <a:t>Pantalaimon</a:t>
            </a:r>
            <a:r>
              <a:rPr lang="it-IT" dirty="0"/>
              <a:t>, un animale mutaforma, vive con lo zio in Oxford e costui ha scoperto che gli uomini e i Daimon legati a loro, sono legati ad una ‘polvere’ invisibile, che origina dal cielo e le si appioppano proprietà magiche e da queste si possono vedere dei luoghi.</a:t>
            </a:r>
            <a:br>
              <a:rPr lang="it-IT" dirty="0"/>
            </a:br>
            <a:r>
              <a:rPr lang="it-IT" dirty="0"/>
              <a:t>Lo zio partirà per una spedizione a Nord, lo si vede venir catturato da qualcuno, una volta arrivato là. </a:t>
            </a:r>
          </a:p>
        </p:txBody>
      </p:sp>
      <p:pic>
        <p:nvPicPr>
          <p:cNvPr id="5" name="Picture 4" descr="A picture containing mammal, digital compositing, pc game, screenshot&#10;&#10;Description automatically generated">
            <a:extLst>
              <a:ext uri="{FF2B5EF4-FFF2-40B4-BE49-F238E27FC236}">
                <a16:creationId xmlns:a16="http://schemas.microsoft.com/office/drawing/2014/main" id="{95FF8484-D06C-5696-AE3D-79B839866EFC}"/>
              </a:ext>
            </a:extLst>
          </p:cNvPr>
          <p:cNvPicPr>
            <a:picLocks noChangeAspect="1"/>
          </p:cNvPicPr>
          <p:nvPr/>
        </p:nvPicPr>
        <p:blipFill rotWithShape="1">
          <a:blip r:embed="rId2"/>
          <a:srcRect l="15065" t="-340" r="14569" b="340"/>
          <a:stretch/>
        </p:blipFill>
        <p:spPr>
          <a:xfrm>
            <a:off x="395925" y="2975809"/>
            <a:ext cx="4553147" cy="3676914"/>
          </a:xfrm>
          <a:prstGeom prst="rect">
            <a:avLst/>
          </a:prstGeom>
        </p:spPr>
      </p:pic>
      <p:pic>
        <p:nvPicPr>
          <p:cNvPr id="7" name="Picture 6" descr="A picture containing nature, screenshot, space, blurry&#10;&#10;Description automatically generated">
            <a:extLst>
              <a:ext uri="{FF2B5EF4-FFF2-40B4-BE49-F238E27FC236}">
                <a16:creationId xmlns:a16="http://schemas.microsoft.com/office/drawing/2014/main" id="{7833B69B-A5F2-22F7-D208-999A3CDD9A18}"/>
              </a:ext>
            </a:extLst>
          </p:cNvPr>
          <p:cNvPicPr>
            <a:picLocks noChangeAspect="1"/>
          </p:cNvPicPr>
          <p:nvPr/>
        </p:nvPicPr>
        <p:blipFill rotWithShape="1">
          <a:blip r:embed="rId3"/>
          <a:srcRect l="29719" r="20175"/>
          <a:stretch/>
        </p:blipFill>
        <p:spPr>
          <a:xfrm>
            <a:off x="5354425" y="2975808"/>
            <a:ext cx="6438474" cy="3676913"/>
          </a:xfrm>
          <a:prstGeom prst="rect">
            <a:avLst/>
          </a:prstGeom>
        </p:spPr>
      </p:pic>
    </p:spTree>
    <p:extLst>
      <p:ext uri="{BB962C8B-B14F-4D97-AF65-F5344CB8AC3E}">
        <p14:creationId xmlns:p14="http://schemas.microsoft.com/office/powerpoint/2010/main" val="365037362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8" name="Picture 6" descr="La bussola d'oro: recensione del film con Nicole Kidman">
            <a:extLst>
              <a:ext uri="{FF2B5EF4-FFF2-40B4-BE49-F238E27FC236}">
                <a16:creationId xmlns:a16="http://schemas.microsoft.com/office/drawing/2014/main" id="{BA63226D-8BEC-B3BE-348A-E017635609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53"/>
          <a:stretch/>
        </p:blipFill>
        <p:spPr bwMode="auto">
          <a:xfrm>
            <a:off x="1" y="10"/>
            <a:ext cx="6099048" cy="3428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men in clothing&#10;&#10;Description automatically generated with medium confidence">
            <a:extLst>
              <a:ext uri="{FF2B5EF4-FFF2-40B4-BE49-F238E27FC236}">
                <a16:creationId xmlns:a16="http://schemas.microsoft.com/office/drawing/2014/main" id="{C779F8F2-29BA-27A8-0D5F-0E66FEE36A07}"/>
              </a:ext>
            </a:extLst>
          </p:cNvPr>
          <p:cNvPicPr>
            <a:picLocks noChangeAspect="1"/>
          </p:cNvPicPr>
          <p:nvPr/>
        </p:nvPicPr>
        <p:blipFill rotWithShape="1">
          <a:blip r:embed="rId3"/>
          <a:srcRect r="2" b="3484"/>
          <a:stretch/>
        </p:blipFill>
        <p:spPr>
          <a:xfrm>
            <a:off x="6092952" y="10"/>
            <a:ext cx="6099048" cy="3428990"/>
          </a:xfrm>
          <a:prstGeom prst="rect">
            <a:avLst/>
          </a:prstGeom>
        </p:spPr>
      </p:pic>
      <p:pic>
        <p:nvPicPr>
          <p:cNvPr id="3076" name="Picture 4" descr="La bussola d'oro: recensione del film con Nicole Kidman">
            <a:extLst>
              <a:ext uri="{FF2B5EF4-FFF2-40B4-BE49-F238E27FC236}">
                <a16:creationId xmlns:a16="http://schemas.microsoft.com/office/drawing/2014/main" id="{15EB3466-B754-D133-20C5-4E9386FA09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6688"/>
          <a:stretch/>
        </p:blipFill>
        <p:spPr bwMode="auto">
          <a:xfrm>
            <a:off x="1" y="3429000"/>
            <a:ext cx="609904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a bussola d'oro - Film (2007) - MYmovies.it">
            <a:extLst>
              <a:ext uri="{FF2B5EF4-FFF2-40B4-BE49-F238E27FC236}">
                <a16:creationId xmlns:a16="http://schemas.microsoft.com/office/drawing/2014/main" id="{524DDB24-5BB2-A119-DFEB-734C99917A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52"/>
          <a:stretch/>
        </p:blipFill>
        <p:spPr bwMode="auto">
          <a:xfrm>
            <a:off x="6092952" y="3429000"/>
            <a:ext cx="609904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6074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0A3A6-B36E-6A42-0F81-BA300923DCDF}"/>
              </a:ext>
            </a:extLst>
          </p:cNvPr>
          <p:cNvSpPr>
            <a:spLocks noGrp="1"/>
          </p:cNvSpPr>
          <p:nvPr>
            <p:ph type="title"/>
          </p:nvPr>
        </p:nvSpPr>
        <p:spPr>
          <a:xfrm>
            <a:off x="1141413" y="298705"/>
            <a:ext cx="9905998" cy="457200"/>
          </a:xfrm>
        </p:spPr>
        <p:txBody>
          <a:bodyPr>
            <a:normAutofit fontScale="90000"/>
          </a:bodyPr>
          <a:lstStyle/>
          <a:p>
            <a:r>
              <a:rPr lang="it-IT" dirty="0">
                <a:solidFill>
                  <a:schemeClr val="accent4">
                    <a:lumMod val="75000"/>
                  </a:schemeClr>
                </a:solidFill>
                <a:latin typeface="Algerian" panose="04020705040A02060702" pitchFamily="82" charset="0"/>
              </a:rPr>
              <a:t>La Bussola d’oro:	Trama e personaggi</a:t>
            </a:r>
            <a:endParaRPr lang="it-IT" dirty="0"/>
          </a:p>
        </p:txBody>
      </p:sp>
      <p:sp>
        <p:nvSpPr>
          <p:cNvPr id="3" name="Content Placeholder 2">
            <a:extLst>
              <a:ext uri="{FF2B5EF4-FFF2-40B4-BE49-F238E27FC236}">
                <a16:creationId xmlns:a16="http://schemas.microsoft.com/office/drawing/2014/main" id="{9BBC2EDB-7F72-F858-2EE6-B6D3EDCD869D}"/>
              </a:ext>
            </a:extLst>
          </p:cNvPr>
          <p:cNvSpPr>
            <a:spLocks noGrp="1"/>
          </p:cNvSpPr>
          <p:nvPr>
            <p:ph idx="1"/>
          </p:nvPr>
        </p:nvSpPr>
        <p:spPr>
          <a:xfrm>
            <a:off x="1141413" y="1066801"/>
            <a:ext cx="9905998" cy="5492493"/>
          </a:xfrm>
        </p:spPr>
        <p:txBody>
          <a:bodyPr>
            <a:normAutofit/>
          </a:bodyPr>
          <a:lstStyle/>
          <a:p>
            <a:pPr marL="0" indent="0">
              <a:buNone/>
            </a:pPr>
            <a:r>
              <a:rPr lang="it-IT" dirty="0"/>
              <a:t>Lyra incontra e va a casa della signora Coulter dopo un dolce scambio, ma prima della partenza, il preside le dà un oggetto simile ad una bussola, dorato, dimostrandosi preoccupato per lei. Giustamente visto che la donna è praticamente una pazza malata iperprotettiva, e Lyra scappa.</a:t>
            </a:r>
            <a:br>
              <a:rPr lang="it-IT" dirty="0"/>
            </a:br>
            <a:br>
              <a:rPr lang="it-IT" dirty="0"/>
            </a:br>
            <a:r>
              <a:rPr lang="it-IT" dirty="0"/>
              <a:t>In questa città piena di persone poco per bene incontra delle persone perbene che vanno contro quella che praticamente è la Teocrazia che governa questo posto e tanti altri. Codesti ribelli si chiamano </a:t>
            </a:r>
            <a:r>
              <a:rPr lang="it-IT" dirty="0" err="1"/>
              <a:t>Gyptiani</a:t>
            </a:r>
            <a:r>
              <a:rPr lang="it-IT" dirty="0"/>
              <a:t> (rumeni), un vecchio tra loro le spiega che questa ‘bussola’ è un Deus Ex Machina, tu chiedi e con i simboli a </a:t>
            </a:r>
            <a:r>
              <a:rPr lang="it-IT" dirty="0" err="1"/>
              <a:t>mò</a:t>
            </a:r>
            <a:r>
              <a:rPr lang="it-IT" dirty="0"/>
              <a:t> di tavola </a:t>
            </a:r>
            <a:r>
              <a:rPr lang="it-IT" dirty="0" err="1"/>
              <a:t>Ouija</a:t>
            </a:r>
            <a:r>
              <a:rPr lang="it-IT" dirty="0"/>
              <a:t> ti dice che fare/dove andare.</a:t>
            </a:r>
            <a:br>
              <a:rPr lang="it-IT" dirty="0"/>
            </a:br>
            <a:br>
              <a:rPr lang="it-IT" dirty="0"/>
            </a:br>
            <a:r>
              <a:rPr lang="it-IT" dirty="0"/>
              <a:t>Incontrano con questo metodo un orso e un vecchio con una specie di nave/mongolfiera/</a:t>
            </a:r>
            <a:r>
              <a:rPr lang="it-IT" dirty="0" err="1"/>
              <a:t>zepelin</a:t>
            </a:r>
            <a:r>
              <a:rPr lang="it-IT" dirty="0"/>
              <a:t> volante. </a:t>
            </a:r>
            <a:br>
              <a:rPr lang="it-IT" dirty="0"/>
            </a:br>
            <a:r>
              <a:rPr lang="it-IT" dirty="0"/>
              <a:t>Questo orso poi, nel film, combatterà contro il capo degli orsi e vincerà.</a:t>
            </a:r>
            <a:br>
              <a:rPr lang="it-IT" dirty="0"/>
            </a:br>
            <a:br>
              <a:rPr lang="it-IT" dirty="0"/>
            </a:br>
            <a:r>
              <a:rPr lang="it-IT" dirty="0"/>
              <a:t>Questa parte doveva succedere dopo, ma nel film hanno invertito questo evento con il successivo perché così potevano fare Lord of the Rings</a:t>
            </a:r>
          </a:p>
        </p:txBody>
      </p:sp>
    </p:spTree>
    <p:extLst>
      <p:ext uri="{BB962C8B-B14F-4D97-AF65-F5344CB8AC3E}">
        <p14:creationId xmlns:p14="http://schemas.microsoft.com/office/powerpoint/2010/main" val="239369897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0A3A6-B36E-6A42-0F81-BA300923DCDF}"/>
              </a:ext>
            </a:extLst>
          </p:cNvPr>
          <p:cNvSpPr>
            <a:spLocks noGrp="1"/>
          </p:cNvSpPr>
          <p:nvPr>
            <p:ph type="title"/>
          </p:nvPr>
        </p:nvSpPr>
        <p:spPr>
          <a:xfrm>
            <a:off x="1141413" y="298705"/>
            <a:ext cx="9905998" cy="457200"/>
          </a:xfrm>
        </p:spPr>
        <p:txBody>
          <a:bodyPr>
            <a:normAutofit fontScale="90000"/>
          </a:bodyPr>
          <a:lstStyle/>
          <a:p>
            <a:r>
              <a:rPr lang="it-IT" dirty="0">
                <a:solidFill>
                  <a:schemeClr val="accent4">
                    <a:lumMod val="75000"/>
                  </a:schemeClr>
                </a:solidFill>
                <a:latin typeface="Algerian" panose="04020705040A02060702" pitchFamily="82" charset="0"/>
              </a:rPr>
              <a:t>La Bussola d’oro:	Trama e personaggi</a:t>
            </a:r>
            <a:endParaRPr lang="it-IT" dirty="0"/>
          </a:p>
        </p:txBody>
      </p:sp>
      <p:sp>
        <p:nvSpPr>
          <p:cNvPr id="3" name="Content Placeholder 2">
            <a:extLst>
              <a:ext uri="{FF2B5EF4-FFF2-40B4-BE49-F238E27FC236}">
                <a16:creationId xmlns:a16="http://schemas.microsoft.com/office/drawing/2014/main" id="{9BBC2EDB-7F72-F858-2EE6-B6D3EDCD869D}"/>
              </a:ext>
            </a:extLst>
          </p:cNvPr>
          <p:cNvSpPr>
            <a:spLocks noGrp="1"/>
          </p:cNvSpPr>
          <p:nvPr>
            <p:ph idx="1"/>
          </p:nvPr>
        </p:nvSpPr>
        <p:spPr>
          <a:xfrm>
            <a:off x="1141413" y="755905"/>
            <a:ext cx="9905998" cy="5492493"/>
          </a:xfrm>
        </p:spPr>
        <p:txBody>
          <a:bodyPr>
            <a:normAutofit fontScale="92500" lnSpcReduction="10000"/>
          </a:bodyPr>
          <a:lstStyle/>
          <a:p>
            <a:pPr marL="0" indent="0">
              <a:buNone/>
            </a:pPr>
            <a:r>
              <a:rPr lang="it-IT" dirty="0"/>
              <a:t>Lyra nel film in seguito, praticamente perché sì, raggiunge una struttura avanzata ma isolata in una piana ghiacciata. Base segreta di un gruppo di persone legate alla teocrazia (</a:t>
            </a:r>
            <a:r>
              <a:rPr lang="it-IT" dirty="0" err="1"/>
              <a:t>Magisterium</a:t>
            </a:r>
            <a:r>
              <a:rPr lang="it-IT" dirty="0"/>
              <a:t>) e studiosi che rapiscono e mutilano/lobotomizzano i bambini rapiti… Per essere precisi rompono il legame fra il loro Daimon </a:t>
            </a:r>
            <a:r>
              <a:rPr lang="it-IT" dirty="0" err="1"/>
              <a:t>ela</a:t>
            </a:r>
            <a:r>
              <a:rPr lang="it-IT" dirty="0"/>
              <a:t> loro Anima. Questo causa la morte di questi bambini e nel libro è pure descritto come succede ma il film si è risparmiato da questo.. Chissà perché.</a:t>
            </a:r>
            <a:br>
              <a:rPr lang="it-IT" dirty="0"/>
            </a:br>
            <a:br>
              <a:rPr lang="it-IT" dirty="0"/>
            </a:br>
            <a:r>
              <a:rPr lang="it-IT" dirty="0"/>
              <a:t>Comunque, dopo aver scoperto che Coulter è coinvolta in questo scappa e attacca la struttura con i suoi compagni e le streghe (tribù incontrata mentre volavano, donne volanti) contro il reggimento di Tartari posto dal </a:t>
            </a:r>
            <a:r>
              <a:rPr lang="it-IT" dirty="0" err="1"/>
              <a:t>Magisterium</a:t>
            </a:r>
            <a:br>
              <a:rPr lang="it-IT" dirty="0"/>
            </a:br>
            <a:br>
              <a:rPr lang="it-IT" dirty="0"/>
            </a:br>
            <a:r>
              <a:rPr lang="it-IT" dirty="0"/>
              <a:t>Risolto il problema orso, incontra quello che si rivela essere padre, non zio, che le ha rapito l’amico e lo userà, mutilandolo, per aprire un portale verso la città nell’aurora boreale, lasciando indietro anche Coulter, rivelatasi madre di Lyra e moglie di sto qua, ma lui non </a:t>
            </a:r>
            <a:r>
              <a:rPr lang="it-IT" dirty="0" err="1"/>
              <a:t>simpa</a:t>
            </a:r>
            <a:r>
              <a:rPr lang="it-IT" dirty="0"/>
              <a:t> è va avanti. (anche </a:t>
            </a:r>
            <a:r>
              <a:rPr lang="it-IT" dirty="0" err="1"/>
              <a:t>perche</a:t>
            </a:r>
            <a:r>
              <a:rPr lang="it-IT" dirty="0"/>
              <a:t> bastardo alquanto, ma il film non tratta mai questo personaggio quindi figuriamoci).</a:t>
            </a:r>
            <a:br>
              <a:rPr lang="it-IT" dirty="0"/>
            </a:br>
            <a:r>
              <a:rPr lang="it-IT" dirty="0"/>
              <a:t>Lyra incazzata per la morte dell’amico e il trauma/</a:t>
            </a:r>
            <a:r>
              <a:rPr lang="it-IT" dirty="0" err="1"/>
              <a:t>reveal</a:t>
            </a:r>
            <a:r>
              <a:rPr lang="it-IT" dirty="0"/>
              <a:t> lo insegue in questo mondo chiamato da </a:t>
            </a:r>
            <a:r>
              <a:rPr lang="it-IT" dirty="0" err="1"/>
              <a:t>Arsiel‘paradiso</a:t>
            </a:r>
            <a:r>
              <a:rPr lang="it-IT" dirty="0"/>
              <a:t> perduto’. Questo è il finale dei libri.</a:t>
            </a:r>
            <a:br>
              <a:rPr lang="it-IT" dirty="0"/>
            </a:br>
            <a:br>
              <a:rPr lang="it-IT" dirty="0"/>
            </a:br>
            <a:r>
              <a:rPr lang="it-IT" dirty="0"/>
              <a:t>Il film finisce dopo la battaglia senza una effettiva fine. </a:t>
            </a:r>
          </a:p>
        </p:txBody>
      </p:sp>
    </p:spTree>
    <p:extLst>
      <p:ext uri="{BB962C8B-B14F-4D97-AF65-F5344CB8AC3E}">
        <p14:creationId xmlns:p14="http://schemas.microsoft.com/office/powerpoint/2010/main" val="235913240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0997-A19E-4DB3-B41E-9123D8EF2609}"/>
              </a:ext>
            </a:extLst>
          </p:cNvPr>
          <p:cNvSpPr>
            <a:spLocks noGrp="1"/>
          </p:cNvSpPr>
          <p:nvPr>
            <p:ph type="title"/>
          </p:nvPr>
        </p:nvSpPr>
        <p:spPr>
          <a:xfrm>
            <a:off x="6420465" y="251676"/>
            <a:ext cx="5122606" cy="634149"/>
          </a:xfrm>
        </p:spPr>
        <p:txBody>
          <a:bodyPr>
            <a:normAutofit/>
          </a:bodyPr>
          <a:lstStyle/>
          <a:p>
            <a:r>
              <a:rPr lang="it-IT" b="1">
                <a:solidFill>
                  <a:srgbClr val="00B0F0"/>
                </a:solidFill>
              </a:rPr>
              <a:t>Cube</a:t>
            </a:r>
            <a:endParaRPr lang="it-IT" b="1" dirty="0">
              <a:solidFill>
                <a:srgbClr val="00B0F0"/>
              </a:solidFill>
            </a:endParaRPr>
          </a:p>
        </p:txBody>
      </p:sp>
      <p:sp>
        <p:nvSpPr>
          <p:cNvPr id="3" name="Content Placeholder 2">
            <a:extLst>
              <a:ext uri="{FF2B5EF4-FFF2-40B4-BE49-F238E27FC236}">
                <a16:creationId xmlns:a16="http://schemas.microsoft.com/office/drawing/2014/main" id="{14C64B87-E8E3-4A12-EF7B-28A3EFA0682E}"/>
              </a:ext>
            </a:extLst>
          </p:cNvPr>
          <p:cNvSpPr>
            <a:spLocks noGrp="1"/>
          </p:cNvSpPr>
          <p:nvPr>
            <p:ph idx="1"/>
          </p:nvPr>
        </p:nvSpPr>
        <p:spPr>
          <a:xfrm>
            <a:off x="6420465" y="949324"/>
            <a:ext cx="5122606" cy="5331159"/>
          </a:xfrm>
        </p:spPr>
        <p:txBody>
          <a:bodyPr anchor="t">
            <a:normAutofit/>
          </a:bodyPr>
          <a:lstStyle/>
          <a:p>
            <a:pPr marL="0" indent="0">
              <a:buNone/>
            </a:pPr>
            <a:r>
              <a:rPr lang="it-IT" dirty="0">
                <a:solidFill>
                  <a:schemeClr val="tx1"/>
                </a:solidFill>
              </a:rPr>
              <a:t>Ambientato in una serie di stanze cubiche collegate fra loro, abbiamo un gruppo di persone che si sveglia all’interno di una di queste ed è loro intenzione scappare.</a:t>
            </a:r>
            <a:br>
              <a:rPr lang="it-IT" dirty="0">
                <a:solidFill>
                  <a:schemeClr val="tx1"/>
                </a:solidFill>
              </a:rPr>
            </a:br>
            <a:r>
              <a:rPr lang="it-IT" dirty="0">
                <a:solidFill>
                  <a:schemeClr val="tx1"/>
                </a:solidFill>
              </a:rPr>
              <a:t>Il film si apre con un uomo </a:t>
            </a:r>
            <a:r>
              <a:rPr lang="it-IT" dirty="0">
                <a:solidFill>
                  <a:schemeClr val="tx1"/>
                </a:solidFill>
                <a:sym typeface="Wingdings" panose="05000000000000000000" pitchFamily="2" charset="2"/>
              </a:rPr>
              <a:t>che pare non troppo spaesato dal luogo in cui si trova. (  Momento del risveglio)</a:t>
            </a:r>
            <a:br>
              <a:rPr lang="it-IT" dirty="0">
                <a:solidFill>
                  <a:schemeClr val="tx1"/>
                </a:solidFill>
                <a:sym typeface="Wingdings" panose="05000000000000000000" pitchFamily="2" charset="2"/>
              </a:rPr>
            </a:br>
            <a:br>
              <a:rPr lang="it-IT" dirty="0">
                <a:solidFill>
                  <a:schemeClr val="tx1"/>
                </a:solidFill>
                <a:sym typeface="Wingdings" panose="05000000000000000000" pitchFamily="2" charset="2"/>
              </a:rPr>
            </a:br>
            <a:r>
              <a:rPr lang="it-IT" dirty="0">
                <a:solidFill>
                  <a:schemeClr val="tx1"/>
                </a:solidFill>
                <a:sym typeface="Wingdings" panose="05000000000000000000" pitchFamily="2" charset="2"/>
              </a:rPr>
              <a:t>Aprendo uno dei 6 portelli, posti al centro di ogni faccia del cubo e con dei numeri scritti su questi, vi passa attraverso. </a:t>
            </a:r>
            <a:br>
              <a:rPr lang="it-IT" dirty="0">
                <a:solidFill>
                  <a:schemeClr val="tx1"/>
                </a:solidFill>
                <a:sym typeface="Wingdings" panose="05000000000000000000" pitchFamily="2" charset="2"/>
              </a:rPr>
            </a:br>
            <a:r>
              <a:rPr lang="it-IT" dirty="0">
                <a:solidFill>
                  <a:schemeClr val="tx1"/>
                </a:solidFill>
                <a:sym typeface="Wingdings" panose="05000000000000000000" pitchFamily="2" charset="2"/>
              </a:rPr>
              <a:t>Le stanze hanno diversi colori.</a:t>
            </a:r>
            <a:br>
              <a:rPr lang="it-IT" dirty="0">
                <a:solidFill>
                  <a:schemeClr val="tx1"/>
                </a:solidFill>
                <a:sym typeface="Wingdings" panose="05000000000000000000" pitchFamily="2" charset="2"/>
              </a:rPr>
            </a:br>
            <a:r>
              <a:rPr lang="it-IT" dirty="0">
                <a:solidFill>
                  <a:schemeClr val="tx1"/>
                </a:solidFill>
                <a:sym typeface="Wingdings" panose="05000000000000000000" pitchFamily="2" charset="2"/>
              </a:rPr>
              <a:t>Una volta entrato nella stanza successiva, dopo un attimo, ha il privilegio di assistere al nuovo prodotto dell’arrotino.</a:t>
            </a:r>
            <a:endParaRPr lang="it-IT" dirty="0">
              <a:solidFill>
                <a:schemeClr val="tx1"/>
              </a:solidFill>
            </a:endParaRPr>
          </a:p>
        </p:txBody>
      </p:sp>
      <p:pic>
        <p:nvPicPr>
          <p:cNvPr id="5" name="Picture 4">
            <a:extLst>
              <a:ext uri="{FF2B5EF4-FFF2-40B4-BE49-F238E27FC236}">
                <a16:creationId xmlns:a16="http://schemas.microsoft.com/office/drawing/2014/main" id="{841D4C61-732C-2E5D-7DCD-D59C1283276A}"/>
              </a:ext>
            </a:extLst>
          </p:cNvPr>
          <p:cNvPicPr>
            <a:picLocks noChangeAspect="1"/>
          </p:cNvPicPr>
          <p:nvPr/>
        </p:nvPicPr>
        <p:blipFill>
          <a:blip r:embed="rId3"/>
          <a:stretch>
            <a:fillRect/>
          </a:stretch>
        </p:blipFill>
        <p:spPr>
          <a:xfrm>
            <a:off x="546939" y="257767"/>
            <a:ext cx="5451627" cy="412960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9" name="Picture 8">
            <a:extLst>
              <a:ext uri="{FF2B5EF4-FFF2-40B4-BE49-F238E27FC236}">
                <a16:creationId xmlns:a16="http://schemas.microsoft.com/office/drawing/2014/main" id="{A83EE53D-4346-BE9A-7D8A-041F55AAC13D}"/>
              </a:ext>
            </a:extLst>
          </p:cNvPr>
          <p:cNvPicPr>
            <a:picLocks noChangeAspect="1"/>
          </p:cNvPicPr>
          <p:nvPr/>
        </p:nvPicPr>
        <p:blipFill>
          <a:blip r:embed="rId4"/>
          <a:stretch>
            <a:fillRect/>
          </a:stretch>
        </p:blipFill>
        <p:spPr>
          <a:xfrm>
            <a:off x="1377314" y="4462544"/>
            <a:ext cx="3619802" cy="2208867"/>
          </a:xfrm>
          <a:prstGeom prst="rect">
            <a:avLst/>
          </a:prstGeom>
        </p:spPr>
      </p:pic>
    </p:spTree>
    <p:extLst>
      <p:ext uri="{BB962C8B-B14F-4D97-AF65-F5344CB8AC3E}">
        <p14:creationId xmlns:p14="http://schemas.microsoft.com/office/powerpoint/2010/main" val="404922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DBE43E-2BF3-30E8-EA15-E0380007C58B}"/>
              </a:ext>
            </a:extLst>
          </p:cNvPr>
          <p:cNvPicPr>
            <a:picLocks noChangeAspect="1"/>
          </p:cNvPicPr>
          <p:nvPr/>
        </p:nvPicPr>
        <p:blipFill rotWithShape="1">
          <a:blip r:embed="rId3"/>
          <a:srcRect t="1820"/>
          <a:stretch/>
        </p:blipFill>
        <p:spPr>
          <a:xfrm>
            <a:off x="707739" y="2717975"/>
            <a:ext cx="4765597" cy="324012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4098" name="Picture 2" descr="Photo du film Cube - Photo 3 sur 19 - AlloCiné">
            <a:extLst>
              <a:ext uri="{FF2B5EF4-FFF2-40B4-BE49-F238E27FC236}">
                <a16:creationId xmlns:a16="http://schemas.microsoft.com/office/drawing/2014/main" id="{69664255-B39F-6606-E868-42618F0C07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105" b="13400"/>
          <a:stretch/>
        </p:blipFill>
        <p:spPr bwMode="auto">
          <a:xfrm>
            <a:off x="707739" y="609600"/>
            <a:ext cx="4765597" cy="205739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29C6B8-0044-AC06-3B9D-1A157E0DF579}"/>
              </a:ext>
            </a:extLst>
          </p:cNvPr>
          <p:cNvSpPr>
            <a:spLocks noGrp="1"/>
          </p:cNvSpPr>
          <p:nvPr>
            <p:ph idx="1"/>
          </p:nvPr>
        </p:nvSpPr>
        <p:spPr>
          <a:xfrm>
            <a:off x="5927558" y="497306"/>
            <a:ext cx="5876918" cy="5614736"/>
          </a:xfrm>
        </p:spPr>
        <p:txBody>
          <a:bodyPr>
            <a:normAutofit fontScale="85000" lnSpcReduction="10000"/>
          </a:bodyPr>
          <a:lstStyle/>
          <a:p>
            <a:pPr marL="0" indent="0">
              <a:buNone/>
            </a:pPr>
            <a:r>
              <a:rPr lang="it-IT" dirty="0"/>
              <a:t>I</a:t>
            </a:r>
            <a:r>
              <a:rPr lang="it-IT" dirty="0">
                <a:solidFill>
                  <a:schemeClr val="tx1"/>
                </a:solidFill>
              </a:rPr>
              <a:t> protagonisti non hanno memoria di come siano finiti lì o del perché, fatto sta che cercano di capire cosa sia questo posto.</a:t>
            </a:r>
            <a:br>
              <a:rPr lang="it-IT" dirty="0">
                <a:solidFill>
                  <a:schemeClr val="tx1"/>
                </a:solidFill>
              </a:rPr>
            </a:br>
            <a:r>
              <a:rPr lang="it-IT" dirty="0">
                <a:solidFill>
                  <a:schemeClr val="tx1"/>
                </a:solidFill>
              </a:rPr>
              <a:t>I numeri sui portelli scoprono essere le coordinate spaziali di queste stanze cubiche che fanno parte del cubo e si muovono secondo permutazioni periodiche (tizia con gli occhiali) e devono raggiungere i cubi esterni.</a:t>
            </a:r>
            <a:br>
              <a:rPr lang="it-IT" dirty="0">
                <a:solidFill>
                  <a:schemeClr val="tx1"/>
                </a:solidFill>
              </a:rPr>
            </a:br>
            <a:br>
              <a:rPr lang="it-IT" dirty="0">
                <a:solidFill>
                  <a:schemeClr val="tx1"/>
                </a:solidFill>
              </a:rPr>
            </a:br>
            <a:r>
              <a:rPr lang="it-IT" dirty="0">
                <a:solidFill>
                  <a:schemeClr val="tx1"/>
                </a:solidFill>
              </a:rPr>
              <a:t>E da qui inizia il film, queste persone si risvegliano spaesate in questo posto e non ricordano nulla, scoprono i pericoli del posto e cercano una via d’uscita con la logica. Ma poi scoprono che nemmeno la teoria che li aveva portati avanti fino ad ora era corretta e a culo erano sopravvissuti fino ad allora.</a:t>
            </a:r>
            <a:br>
              <a:rPr lang="it-IT" dirty="0">
                <a:solidFill>
                  <a:schemeClr val="tx1"/>
                </a:solidFill>
              </a:rPr>
            </a:br>
            <a:br>
              <a:rPr lang="it-IT" dirty="0">
                <a:solidFill>
                  <a:schemeClr val="tx1"/>
                </a:solidFill>
              </a:rPr>
            </a:br>
            <a:r>
              <a:rPr lang="it-IT" dirty="0">
                <a:solidFill>
                  <a:schemeClr val="tx1"/>
                </a:solidFill>
              </a:rPr>
              <a:t>Il film si dimostra esistenzialistico, siamo buttati in questo luogo, non sappiamo come funziona, è un mondo difficile, cerchiamo una via, un modo di andare avanti con teorie, logiche, quel che ci è dato e non sappiamo nemmeno se siano esatte, potrebbe star funzionando tutto come crediamo solo perché stiamo avendo fortuna, seguendo dei semplici schemi che noi vediamo, ma non è detto siano questi.</a:t>
            </a:r>
          </a:p>
        </p:txBody>
      </p:sp>
    </p:spTree>
    <p:extLst>
      <p:ext uri="{BB962C8B-B14F-4D97-AF65-F5344CB8AC3E}">
        <p14:creationId xmlns:p14="http://schemas.microsoft.com/office/powerpoint/2010/main" val="205510794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29F2A9-44CE-E5BA-BD60-1AA33D076202}"/>
              </a:ext>
            </a:extLst>
          </p:cNvPr>
          <p:cNvSpPr>
            <a:spLocks noGrp="1"/>
          </p:cNvSpPr>
          <p:nvPr>
            <p:ph idx="1"/>
          </p:nvPr>
        </p:nvSpPr>
        <p:spPr>
          <a:xfrm>
            <a:off x="1141413" y="441158"/>
            <a:ext cx="9905998" cy="5791199"/>
          </a:xfrm>
        </p:spPr>
        <p:txBody>
          <a:bodyPr>
            <a:normAutofit/>
          </a:bodyPr>
          <a:lstStyle/>
          <a:p>
            <a:pPr marL="0" indent="0">
              <a:buNone/>
            </a:pPr>
            <a:r>
              <a:rPr lang="it-IT" dirty="0">
                <a:solidFill>
                  <a:schemeClr val="tx1"/>
                </a:solidFill>
              </a:rPr>
              <a:t>Cube è il film che anticipato Saw (ah, </a:t>
            </a:r>
            <a:r>
              <a:rPr lang="it-IT" dirty="0" err="1">
                <a:solidFill>
                  <a:schemeClr val="tx1"/>
                </a:solidFill>
              </a:rPr>
              <a:t>sopravive</a:t>
            </a:r>
            <a:r>
              <a:rPr lang="it-IT" dirty="0">
                <a:solidFill>
                  <a:schemeClr val="tx1"/>
                </a:solidFill>
              </a:rPr>
              <a:t>, forse, solo l’autistico, l’incompreso. Gli altri crepano perché il tipo di colore impazzisce e per fortuna la bionda crepa. Ah e il film è ambientato in un cubo a cui facevano cambiare colore.) e fu anche l’unico vero film a proposito.</a:t>
            </a:r>
            <a:br>
              <a:rPr lang="it-IT" dirty="0">
                <a:solidFill>
                  <a:schemeClr val="tx1"/>
                </a:solidFill>
              </a:rPr>
            </a:br>
            <a:br>
              <a:rPr lang="it-IT" dirty="0">
                <a:solidFill>
                  <a:schemeClr val="tx1"/>
                </a:solidFill>
              </a:rPr>
            </a:br>
            <a:r>
              <a:rPr lang="it-IT" dirty="0">
                <a:solidFill>
                  <a:schemeClr val="tx1"/>
                </a:solidFill>
              </a:rPr>
              <a:t>Furono poi fatti altri 2 film.</a:t>
            </a:r>
            <a:br>
              <a:rPr lang="it-IT" dirty="0">
                <a:solidFill>
                  <a:schemeClr val="tx1"/>
                </a:solidFill>
              </a:rPr>
            </a:br>
            <a:r>
              <a:rPr lang="it-IT" dirty="0">
                <a:solidFill>
                  <a:schemeClr val="tx1"/>
                </a:solidFill>
              </a:rPr>
              <a:t>Il primo aveva un budget più alto e praticamente aveva gli stessi protagonisti, alcuni più approfonditi ed è ambientato in un </a:t>
            </a:r>
            <a:r>
              <a:rPr lang="it-IT" dirty="0" err="1">
                <a:solidFill>
                  <a:schemeClr val="tx1"/>
                </a:solidFill>
              </a:rPr>
              <a:t>ipercubo</a:t>
            </a:r>
            <a:r>
              <a:rPr lang="it-IT" dirty="0">
                <a:solidFill>
                  <a:schemeClr val="tx1"/>
                </a:solidFill>
              </a:rPr>
              <a:t> usato per studi sulla meccanica quantistica. Difatti il film strippa per via del funzionamento di aggiungere una 4° dimensione alle 3 che percepiamo noi, causando dilatazioni temporali, paradossi, viaggi nel tempo. La protagonista incontra versioni di se e molte sono morte (immortalità quantistica). Il tutto è stato creato da un gruppo segreto (complotti)</a:t>
            </a:r>
            <a:br>
              <a:rPr lang="it-IT" dirty="0">
                <a:solidFill>
                  <a:schemeClr val="tx1"/>
                </a:solidFill>
              </a:rPr>
            </a:br>
            <a:br>
              <a:rPr lang="it-IT" dirty="0">
                <a:solidFill>
                  <a:schemeClr val="tx1"/>
                </a:solidFill>
              </a:rPr>
            </a:br>
            <a:r>
              <a:rPr lang="it-IT" dirty="0">
                <a:solidFill>
                  <a:schemeClr val="tx1"/>
                </a:solidFill>
              </a:rPr>
              <a:t>Il 3° mostra impiegati di questo gruppo super potente che ha creato il cubo e uno di loro entra per salvare un collega. Qui sono portate le persone che hanno lavorato al cubo o anche persone importanti e si può uscire solo se si collabora. I primi ad entrare sono i creatori del cubo. Il soldato che entrò si scopre essere il personaggio del primo film, l’autistico, lobotomizzato dal gruppo.</a:t>
            </a:r>
          </a:p>
        </p:txBody>
      </p:sp>
    </p:spTree>
    <p:extLst>
      <p:ext uri="{BB962C8B-B14F-4D97-AF65-F5344CB8AC3E}">
        <p14:creationId xmlns:p14="http://schemas.microsoft.com/office/powerpoint/2010/main" val="373935426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purl.org/dc/terms/"/>
    <ds:schemaRef ds:uri="http://schemas.microsoft.com/office/2006/documentManagement/types"/>
    <ds:schemaRef ds:uri="http://purl.org/dc/elements/1.1/"/>
    <ds:schemaRef ds:uri="16c05727-aa75-4e4a-9b5f-8a80a1165891"/>
    <ds:schemaRef ds:uri="http://schemas.microsoft.com/office/infopath/2007/PartnerControls"/>
    <ds:schemaRef ds:uri="http://schemas.openxmlformats.org/package/2006/metadata/core-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TM03457485[[fn=Mesh]]</Template>
  <TotalTime>583</TotalTime>
  <Words>1920</Words>
  <Application>Microsoft Office PowerPoint</Application>
  <PresentationFormat>Widescreen</PresentationFormat>
  <Paragraphs>19</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Algerian</vt:lpstr>
      <vt:lpstr>Arial</vt:lpstr>
      <vt:lpstr>Calibri</vt:lpstr>
      <vt:lpstr>Century Gothic</vt:lpstr>
      <vt:lpstr>Mesh</vt:lpstr>
      <vt:lpstr>Manca qualcosa</vt:lpstr>
      <vt:lpstr>La Bussola d'oro</vt:lpstr>
      <vt:lpstr>La Bussola d’oro: Trama e personaggi</vt:lpstr>
      <vt:lpstr>PowerPoint Presentation</vt:lpstr>
      <vt:lpstr>La Bussola d’oro: Trama e personaggi</vt:lpstr>
      <vt:lpstr>La Bussola d’oro: Trama e personaggi</vt:lpstr>
      <vt:lpstr>Cube</vt:lpstr>
      <vt:lpstr>PowerPoint Presentation</vt:lpstr>
      <vt:lpstr>PowerPoint Presentation</vt:lpstr>
      <vt:lpstr>V per vendetta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Manca qualcosa</dc:title>
  <dc:creator>Lorenzo Pappafico</dc:creator>
  <cp:lastModifiedBy>Lorenzo Pappafico</cp:lastModifiedBy>
  <cp:revision>10</cp:revision>
  <dcterms:created xsi:type="dcterms:W3CDTF">2023-05-18T11:46:54Z</dcterms:created>
  <dcterms:modified xsi:type="dcterms:W3CDTF">2023-05-18T21:30:23Z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